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48"/>
  </p:notesMasterIdLst>
  <p:handoutMasterIdLst>
    <p:handoutMasterId r:id="rId49"/>
  </p:handoutMasterIdLst>
  <p:sldIdLst>
    <p:sldId id="353" r:id="rId2"/>
    <p:sldId id="469" r:id="rId3"/>
    <p:sldId id="459" r:id="rId4"/>
    <p:sldId id="485" r:id="rId5"/>
    <p:sldId id="468" r:id="rId6"/>
    <p:sldId id="509" r:id="rId7"/>
    <p:sldId id="508" r:id="rId8"/>
    <p:sldId id="491" r:id="rId9"/>
    <p:sldId id="461" r:id="rId10"/>
    <p:sldId id="421" r:id="rId11"/>
    <p:sldId id="447" r:id="rId12"/>
    <p:sldId id="495" r:id="rId13"/>
    <p:sldId id="499" r:id="rId14"/>
    <p:sldId id="448" r:id="rId15"/>
    <p:sldId id="500" r:id="rId16"/>
    <p:sldId id="497" r:id="rId17"/>
    <p:sldId id="496" r:id="rId18"/>
    <p:sldId id="470" r:id="rId19"/>
    <p:sldId id="462" r:id="rId20"/>
    <p:sldId id="483" r:id="rId21"/>
    <p:sldId id="502" r:id="rId22"/>
    <p:sldId id="471" r:id="rId23"/>
    <p:sldId id="506" r:id="rId24"/>
    <p:sldId id="494" r:id="rId25"/>
    <p:sldId id="425" r:id="rId26"/>
    <p:sldId id="482" r:id="rId27"/>
    <p:sldId id="472" r:id="rId28"/>
    <p:sldId id="426" r:id="rId29"/>
    <p:sldId id="453" r:id="rId30"/>
    <p:sldId id="473" r:id="rId31"/>
    <p:sldId id="474" r:id="rId32"/>
    <p:sldId id="478" r:id="rId33"/>
    <p:sldId id="463" r:id="rId34"/>
    <p:sldId id="489" r:id="rId35"/>
    <p:sldId id="427" r:id="rId36"/>
    <p:sldId id="501" r:id="rId37"/>
    <p:sldId id="452" r:id="rId38"/>
    <p:sldId id="490" r:id="rId39"/>
    <p:sldId id="505" r:id="rId40"/>
    <p:sldId id="488" r:id="rId41"/>
    <p:sldId id="503" r:id="rId42"/>
    <p:sldId id="504" r:id="rId43"/>
    <p:sldId id="507" r:id="rId44"/>
    <p:sldId id="464" r:id="rId45"/>
    <p:sldId id="430" r:id="rId46"/>
    <p:sldId id="371" r:id="rId47"/>
  </p:sldIdLst>
  <p:sldSz cx="9144000" cy="6858000" type="screen4x3"/>
  <p:notesSz cx="9929813" cy="6670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02">
          <p15:clr>
            <a:srgbClr val="A4A3A4"/>
          </p15:clr>
        </p15:guide>
        <p15:guide id="2" pos="31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990033"/>
    <a:srgbClr val="0099CC"/>
    <a:srgbClr val="3333CC"/>
    <a:srgbClr val="99CCFF"/>
    <a:srgbClr val="CCFFFF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78" autoAdjust="0"/>
    <p:restoredTop sz="95260" autoAdjust="0"/>
  </p:normalViewPr>
  <p:slideViewPr>
    <p:cSldViewPr>
      <p:cViewPr varScale="1">
        <p:scale>
          <a:sx n="67" d="100"/>
          <a:sy n="67" d="100"/>
        </p:scale>
        <p:origin x="109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440" y="-96"/>
      </p:cViewPr>
      <p:guideLst>
        <p:guide orient="horz" pos="2102"/>
        <p:guide pos="3129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kumimoji="1" lang="en-US" altLang="zh-TW" sz="1800"/>
              <a:t>Average clock cycle per insertion operation.</a:t>
            </a:r>
            <a:endParaRPr kumimoji="1" lang="zh-TW" altLang="zh-TW" sz="1800"/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PLO_OPT</c:v>
                </c:pt>
              </c:strCache>
            </c:strRef>
          </c:tx>
          <c:spPr>
            <a:ln>
              <a:solidFill>
                <a:schemeClr val="accent5">
                  <a:lumMod val="50000"/>
                </a:schemeClr>
              </a:solidFill>
            </a:ln>
          </c:spPr>
          <c:marker>
            <c:spPr>
              <a:solidFill>
                <a:schemeClr val="accent5">
                  <a:lumMod val="50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</c:spPr>
          </c:marker>
          <c:cat>
            <c:strRef>
              <c:f>Sheet1!$A$2:$A$6</c:f>
              <c:strCache>
                <c:ptCount val="5"/>
                <c:pt idx="0">
                  <c:v>AS2.0 </c:v>
                </c:pt>
                <c:pt idx="1">
                  <c:v>AS1221 </c:v>
                </c:pt>
                <c:pt idx="2">
                  <c:v>AS6447 </c:v>
                </c:pt>
                <c:pt idx="3">
                  <c:v>V6Gene1 </c:v>
                </c:pt>
                <c:pt idx="4">
                  <c:v>V6Gene2 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21.611999999999998</c:v>
                </c:pt>
                <c:pt idx="1">
                  <c:v>16.277999999999999</c:v>
                </c:pt>
                <c:pt idx="2">
                  <c:v>22.466999999999977</c:v>
                </c:pt>
                <c:pt idx="3">
                  <c:v>32.510999999999996</c:v>
                </c:pt>
                <c:pt idx="4">
                  <c:v>31.68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CAO_OPT</c:v>
                </c:pt>
              </c:strCache>
            </c:strRef>
          </c:tx>
          <c:spPr>
            <a:ln>
              <a:solidFill>
                <a:srgbClr val="990033"/>
              </a:solidFill>
            </a:ln>
          </c:spPr>
          <c:marker>
            <c:spPr>
              <a:solidFill>
                <a:srgbClr val="990033"/>
              </a:solidFill>
              <a:ln>
                <a:solidFill>
                  <a:srgbClr val="990033"/>
                </a:solidFill>
              </a:ln>
            </c:spPr>
          </c:marker>
          <c:cat>
            <c:strRef>
              <c:f>Sheet1!$A$2:$A$6</c:f>
              <c:strCache>
                <c:ptCount val="5"/>
                <c:pt idx="0">
                  <c:v>AS2.0 </c:v>
                </c:pt>
                <c:pt idx="1">
                  <c:v>AS1221 </c:v>
                </c:pt>
                <c:pt idx="2">
                  <c:v>AS6447 </c:v>
                </c:pt>
                <c:pt idx="3">
                  <c:v>V6Gene1 </c:v>
                </c:pt>
                <c:pt idx="4">
                  <c:v>V6Gene2 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3.6179999999999999</c:v>
                </c:pt>
                <c:pt idx="1">
                  <c:v>3.5670000000000002</c:v>
                </c:pt>
                <c:pt idx="2">
                  <c:v>3.762</c:v>
                </c:pt>
                <c:pt idx="3">
                  <c:v>4.2210000000000001</c:v>
                </c:pt>
                <c:pt idx="4">
                  <c:v>4.1039999999999965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Proposed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strRef>
              <c:f>Sheet1!$A$2:$A$6</c:f>
              <c:strCache>
                <c:ptCount val="5"/>
                <c:pt idx="0">
                  <c:v>AS2.0 </c:v>
                </c:pt>
                <c:pt idx="1">
                  <c:v>AS1221 </c:v>
                </c:pt>
                <c:pt idx="2">
                  <c:v>AS6447 </c:v>
                </c:pt>
                <c:pt idx="3">
                  <c:v>V6Gene1 </c:v>
                </c:pt>
                <c:pt idx="4">
                  <c:v>V6Gene2 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4.1149999999999949</c:v>
                </c:pt>
                <c:pt idx="1">
                  <c:v>4.1929999999999952</c:v>
                </c:pt>
                <c:pt idx="2">
                  <c:v>4.1879999999999953</c:v>
                </c:pt>
                <c:pt idx="3">
                  <c:v>4.3209999999999953</c:v>
                </c:pt>
                <c:pt idx="4">
                  <c:v>4.2329999999999997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08884816"/>
        <c:axId val="2008882096"/>
      </c:lineChart>
      <c:catAx>
        <c:axId val="20088848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008882096"/>
        <c:crosses val="autoZero"/>
        <c:auto val="1"/>
        <c:lblAlgn val="ctr"/>
        <c:lblOffset val="100"/>
        <c:noMultiLvlLbl val="0"/>
      </c:catAx>
      <c:valAx>
        <c:axId val="200888209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TW"/>
                  <a:t># of clock cycle</a:t>
                </a:r>
                <a:endParaRPr lang="zh-TW" altLang="en-US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200888481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kumimoji="1" lang="en-US" altLang="zh-TW" sz="1800"/>
              <a:t>Average clock cycle per deletionion operation.</a:t>
            </a:r>
            <a:endParaRPr kumimoji="1" lang="zh-TW" altLang="zh-TW" sz="1800"/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Sheet1!$G$1</c:f>
              <c:strCache>
                <c:ptCount val="1"/>
                <c:pt idx="0">
                  <c:v>PLO_OPT</c:v>
                </c:pt>
              </c:strCache>
            </c:strRef>
          </c:tx>
          <c:spPr>
            <a:ln>
              <a:solidFill>
                <a:schemeClr val="accent5">
                  <a:lumMod val="50000"/>
                </a:schemeClr>
              </a:solidFill>
            </a:ln>
          </c:spPr>
          <c:marker>
            <c:spPr>
              <a:solidFill>
                <a:schemeClr val="accent5">
                  <a:lumMod val="50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</c:spPr>
          </c:marker>
          <c:cat>
            <c:strRef>
              <c:f>Sheet1!$F$2:$F$6</c:f>
              <c:strCache>
                <c:ptCount val="5"/>
                <c:pt idx="0">
                  <c:v>AS2.0 </c:v>
                </c:pt>
                <c:pt idx="1">
                  <c:v>AS1221 </c:v>
                </c:pt>
                <c:pt idx="2">
                  <c:v>AS6447 </c:v>
                </c:pt>
                <c:pt idx="3">
                  <c:v>V6Gene1 </c:v>
                </c:pt>
                <c:pt idx="4">
                  <c:v>V6Gene2 </c:v>
                </c:pt>
              </c:strCache>
            </c:strRef>
          </c:cat>
          <c:val>
            <c:numRef>
              <c:f>Sheet1!$G$2:$G$6</c:f>
              <c:numCache>
                <c:formatCode>General</c:formatCode>
                <c:ptCount val="5"/>
                <c:pt idx="0">
                  <c:v>28.66</c:v>
                </c:pt>
                <c:pt idx="1">
                  <c:v>23.673999999999999</c:v>
                </c:pt>
                <c:pt idx="2">
                  <c:v>30.126999999999999</c:v>
                </c:pt>
                <c:pt idx="3">
                  <c:v>36.745000000000012</c:v>
                </c:pt>
                <c:pt idx="4">
                  <c:v>35.422000000000011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Sheet1!$H$1</c:f>
              <c:strCache>
                <c:ptCount val="1"/>
                <c:pt idx="0">
                  <c:v>CAO_OPT</c:v>
                </c:pt>
              </c:strCache>
            </c:strRef>
          </c:tx>
          <c:spPr>
            <a:ln>
              <a:solidFill>
                <a:srgbClr val="990033"/>
              </a:solidFill>
            </a:ln>
          </c:spPr>
          <c:marker>
            <c:spPr>
              <a:solidFill>
                <a:srgbClr val="990033"/>
              </a:solidFill>
              <a:ln>
                <a:solidFill>
                  <a:srgbClr val="990033"/>
                </a:solidFill>
              </a:ln>
            </c:spPr>
          </c:marker>
          <c:cat>
            <c:strRef>
              <c:f>Sheet1!$F$2:$F$6</c:f>
              <c:strCache>
                <c:ptCount val="5"/>
                <c:pt idx="0">
                  <c:v>AS2.0 </c:v>
                </c:pt>
                <c:pt idx="1">
                  <c:v>AS1221 </c:v>
                </c:pt>
                <c:pt idx="2">
                  <c:v>AS6447 </c:v>
                </c:pt>
                <c:pt idx="3">
                  <c:v>V6Gene1 </c:v>
                </c:pt>
                <c:pt idx="4">
                  <c:v>V6Gene2 </c:v>
                </c:pt>
              </c:strCache>
            </c:strRef>
          </c:cat>
          <c:val>
            <c:numRef>
              <c:f>Sheet1!$H$2:$H$6</c:f>
              <c:numCache>
                <c:formatCode>General</c:formatCode>
                <c:ptCount val="5"/>
                <c:pt idx="0">
                  <c:v>3.4919999999999987</c:v>
                </c:pt>
                <c:pt idx="1">
                  <c:v>3.4319999999999977</c:v>
                </c:pt>
                <c:pt idx="2">
                  <c:v>3.7080000000000002</c:v>
                </c:pt>
                <c:pt idx="3">
                  <c:v>4.112999999999996</c:v>
                </c:pt>
                <c:pt idx="4">
                  <c:v>4.0890000000000004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Sheet1!$I$1</c:f>
              <c:strCache>
                <c:ptCount val="1"/>
                <c:pt idx="0">
                  <c:v>Proposed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strRef>
              <c:f>Sheet1!$F$2:$F$6</c:f>
              <c:strCache>
                <c:ptCount val="5"/>
                <c:pt idx="0">
                  <c:v>AS2.0 </c:v>
                </c:pt>
                <c:pt idx="1">
                  <c:v>AS1221 </c:v>
                </c:pt>
                <c:pt idx="2">
                  <c:v>AS6447 </c:v>
                </c:pt>
                <c:pt idx="3">
                  <c:v>V6Gene1 </c:v>
                </c:pt>
                <c:pt idx="4">
                  <c:v>V6Gene2 </c:v>
                </c:pt>
              </c:strCache>
            </c:strRef>
          </c:cat>
          <c:val>
            <c:numRef>
              <c:f>Sheet1!$I$2:$I$6</c:f>
              <c:numCache>
                <c:formatCode>General</c:formatCode>
                <c:ptCount val="5"/>
                <c:pt idx="0">
                  <c:v>6.8810000000000002</c:v>
                </c:pt>
                <c:pt idx="1">
                  <c:v>6.9189999999999996</c:v>
                </c:pt>
                <c:pt idx="2">
                  <c:v>6.4509999999999996</c:v>
                </c:pt>
                <c:pt idx="3">
                  <c:v>6.1829999999999954</c:v>
                </c:pt>
                <c:pt idx="4">
                  <c:v>5.9210000000000003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08879376"/>
        <c:axId val="2008885360"/>
      </c:lineChart>
      <c:catAx>
        <c:axId val="20088793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008885360"/>
        <c:crosses val="autoZero"/>
        <c:auto val="1"/>
        <c:lblAlgn val="ctr"/>
        <c:lblOffset val="100"/>
        <c:noMultiLvlLbl val="0"/>
      </c:catAx>
      <c:valAx>
        <c:axId val="200888536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TW"/>
                  <a:t># of clok cycle</a:t>
                </a:r>
                <a:endParaRPr lang="zh-TW" altLang="en-US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200887937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513" y="0"/>
            <a:ext cx="4303712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1257322-E0A1-4EEE-928C-636FE4342BDA}" type="datetime1">
              <a:rPr lang="zh-TW" altLang="en-US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35713"/>
            <a:ext cx="43021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513" y="6335713"/>
            <a:ext cx="4303712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39AA784-8059-4BA7-8AF3-FF38FF99693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980138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4513" y="0"/>
            <a:ext cx="4303712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44CB6A8-00D9-44B4-A245-897B58C20137}" type="datetime1">
              <a:rPr lang="zh-TW" altLang="en-US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5018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3298825" y="500063"/>
            <a:ext cx="3335338" cy="2501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3775" y="3171825"/>
            <a:ext cx="7943850" cy="299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35713"/>
            <a:ext cx="43021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4513" y="6335713"/>
            <a:ext cx="4303712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BAE748FB-0D70-47BE-8A91-B1C6C4CB4BF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0379784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61A90019-9E89-475F-89E0-05938B132ED2}" type="slidenum">
              <a:rPr lang="en-US" altLang="zh-TW"/>
              <a:pPr eaLnBrk="1" hangingPunct="1">
                <a:spcBef>
                  <a:spcPct val="0"/>
                </a:spcBef>
              </a:pPr>
              <a:t>1</a:t>
            </a:fld>
            <a:endParaRPr lang="en-US" altLang="zh-TW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85EF72CE-1864-4812-8AFC-27A494F30FCB}" type="datetime1">
              <a:rPr lang="zh-TW" altLang="en-US" smtClean="0"/>
              <a:pPr eaLnBrk="1" hangingPunct="1">
                <a:spcBef>
                  <a:spcPct val="0"/>
                </a:spcBef>
              </a:pPr>
              <a:t>2017/5/10</a:t>
            </a:fld>
            <a:endParaRPr lang="en-US" altLang="zh-TW" smtClean="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zh-TW" smtClean="0"/>
              <a:t>CSIE CIAL Lab</a:t>
            </a:r>
          </a:p>
        </p:txBody>
      </p:sp>
      <p:sp>
        <p:nvSpPr>
          <p:cNvPr id="51205" name="Rectangle 7"/>
          <p:cNvSpPr txBox="1">
            <a:spLocks noGrp="1" noChangeArrowheads="1"/>
          </p:cNvSpPr>
          <p:nvPr/>
        </p:nvSpPr>
        <p:spPr bwMode="auto">
          <a:xfrm>
            <a:off x="5624513" y="6335713"/>
            <a:ext cx="430371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A00C3F8-8014-4DF0-B40C-91EE91DB3394}" type="slidenum">
              <a:rPr lang="en-US" altLang="zh-TW"/>
              <a:pPr algn="r" eaLnBrk="1" hangingPunct="1">
                <a:spcBef>
                  <a:spcPct val="0"/>
                </a:spcBef>
              </a:pPr>
              <a:t>1</a:t>
            </a:fld>
            <a:endParaRPr lang="en-US" altLang="zh-TW"/>
          </a:p>
        </p:txBody>
      </p:sp>
      <p:sp>
        <p:nvSpPr>
          <p:cNvPr id="5120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3273425" y="498475"/>
            <a:ext cx="3335338" cy="2501900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386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C06B9-3A05-4C8A-9C8E-964ACD4F2AD8}" type="slidenum">
              <a:rPr lang="en-US" altLang="zh-TW"/>
              <a:pPr eaLnBrk="1" hangingPunct="1">
                <a:spcBef>
                  <a:spcPct val="0"/>
                </a:spcBef>
              </a:pPr>
              <a:t>28</a:t>
            </a:fld>
            <a:endParaRPr lang="en-US" altLang="zh-TW"/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3775" y="3168650"/>
            <a:ext cx="7943850" cy="3001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TW" sz="1000" smtClean="0">
                <a:latin typeface="Arial" panose="020B0604020202020204" pitchFamily="34" charset="0"/>
              </a:rPr>
              <a:t>Here, we implement the proposed architecture in FPGA.</a:t>
            </a:r>
          </a:p>
          <a:p>
            <a:pPr eaLnBrk="1" hangingPunct="1"/>
            <a:r>
              <a:rPr lang="en-US" altLang="zh-TW" sz="1000" smtClean="0">
                <a:latin typeface="Arial" panose="020B0604020202020204" pitchFamily="34" charset="0"/>
              </a:rPr>
              <a:t>We design a </a:t>
            </a:r>
            <a:r>
              <a:rPr lang="en-US" altLang="zh-TW" sz="1000" i="1" smtClean="0">
                <a:latin typeface="Arial" panose="020B0604020202020204" pitchFamily="34" charset="0"/>
              </a:rPr>
              <a:t>Pre-Process Module </a:t>
            </a:r>
            <a:r>
              <a:rPr lang="en-US" altLang="zh-TW" sz="1000" smtClean="0">
                <a:latin typeface="Arial" panose="020B0604020202020204" pitchFamily="34" charset="0"/>
              </a:rPr>
              <a:t>(PPM) which can handle the operations needed in the pre-processing state. </a:t>
            </a:r>
          </a:p>
          <a:p>
            <a:pPr eaLnBrk="1" hangingPunct="1"/>
            <a:r>
              <a:rPr lang="en-US" altLang="zh-TW" sz="1000" smtClean="0">
                <a:latin typeface="Arial" panose="020B0604020202020204" pitchFamily="34" charset="0"/>
              </a:rPr>
              <a:t>We define three cases in order to control in our PPM. 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The case 1 is called “Normal case”, the input string exactly matches the pattern “</a:t>
            </a:r>
            <a:r>
              <a:rPr lang="en-US" altLang="zh-TW" b="1" smtClean="0">
                <a:latin typeface="Arial" panose="020B0604020202020204" pitchFamily="34" charset="0"/>
              </a:rPr>
              <a:t>Processor</a:t>
            </a:r>
            <a:r>
              <a:rPr lang="en-US" altLang="zh-TW" smtClean="0">
                <a:latin typeface="Arial" panose="020B0604020202020204" pitchFamily="34" charset="0"/>
              </a:rPr>
              <a:t>” at each clock cycle. 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For initial cycle, the packet payload will match “</a:t>
            </a:r>
            <a:r>
              <a:rPr lang="en-US" altLang="zh-TW" b="1" smtClean="0">
                <a:latin typeface="Arial" panose="020B0604020202020204" pitchFamily="34" charset="0"/>
              </a:rPr>
              <a:t>Pr</a:t>
            </a:r>
            <a:r>
              <a:rPr lang="en-US" altLang="zh-TW" smtClean="0">
                <a:latin typeface="Arial" panose="020B0604020202020204" pitchFamily="34" charset="0"/>
              </a:rPr>
              <a:t>”. 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In the second and three cycles, the “</a:t>
            </a:r>
            <a:r>
              <a:rPr lang="en-US" altLang="zh-TW" b="1" smtClean="0">
                <a:latin typeface="Arial" panose="020B0604020202020204" pitchFamily="34" charset="0"/>
              </a:rPr>
              <a:t>oc</a:t>
            </a:r>
            <a:r>
              <a:rPr lang="en-US" altLang="zh-TW" smtClean="0">
                <a:latin typeface="Arial" panose="020B0604020202020204" pitchFamily="34" charset="0"/>
              </a:rPr>
              <a:t>” and “</a:t>
            </a:r>
            <a:r>
              <a:rPr lang="en-US" altLang="zh-TW" b="1" smtClean="0">
                <a:latin typeface="Arial" panose="020B0604020202020204" pitchFamily="34" charset="0"/>
              </a:rPr>
              <a:t>es</a:t>
            </a:r>
            <a:r>
              <a:rPr lang="en-US" altLang="zh-TW" smtClean="0">
                <a:latin typeface="Arial" panose="020B0604020202020204" pitchFamily="34" charset="0"/>
              </a:rPr>
              <a:t>” have been matched in this case. 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The case 2 is called “</a:t>
            </a:r>
            <a:r>
              <a:rPr lang="en-US" altLang="zh-TW" i="1" smtClean="0">
                <a:latin typeface="Arial" panose="020B0604020202020204" pitchFamily="34" charset="0"/>
              </a:rPr>
              <a:t>Shift Case</a:t>
            </a:r>
            <a:r>
              <a:rPr lang="en-US" altLang="zh-TW" smtClean="0">
                <a:latin typeface="Arial" panose="020B0604020202020204" pitchFamily="34" charset="0"/>
              </a:rPr>
              <a:t>” which may have a 1 or more-byte shift in pattern. 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And the case 3 is called “</a:t>
            </a:r>
            <a:r>
              <a:rPr lang="en-US" altLang="zh-TW" i="1" smtClean="0">
                <a:latin typeface="Arial" panose="020B0604020202020204" pitchFamily="34" charset="0"/>
              </a:rPr>
              <a:t>No Match Case</a:t>
            </a:r>
            <a:r>
              <a:rPr lang="en-US" altLang="zh-TW" smtClean="0">
                <a:latin typeface="Arial" panose="020B0604020202020204" pitchFamily="34" charset="0"/>
              </a:rPr>
              <a:t>” which does not match any string in initial cycle.</a:t>
            </a:r>
          </a:p>
        </p:txBody>
      </p:sp>
    </p:spTree>
    <p:extLst>
      <p:ext uri="{BB962C8B-B14F-4D97-AF65-F5344CB8AC3E}">
        <p14:creationId xmlns:p14="http://schemas.microsoft.com/office/powerpoint/2010/main" val="13991733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DF0CA4F5-F90B-4F95-8D5B-644AA63B0614}" type="slidenum">
              <a:rPr lang="en-US" altLang="zh-TW"/>
              <a:pPr eaLnBrk="1" hangingPunct="1">
                <a:spcBef>
                  <a:spcPct val="0"/>
                </a:spcBef>
              </a:pPr>
              <a:t>33</a:t>
            </a:fld>
            <a:endParaRPr lang="en-US" altLang="zh-TW"/>
          </a:p>
        </p:txBody>
      </p:sp>
      <p:sp>
        <p:nvSpPr>
          <p:cNvPr id="61443" name="Rectangle 3"/>
          <p:cNvSpPr txBox="1">
            <a:spLocks noGrp="1" noChangeArrowheads="1"/>
          </p:cNvSpPr>
          <p:nvPr/>
        </p:nvSpPr>
        <p:spPr bwMode="auto">
          <a:xfrm>
            <a:off x="5624513" y="0"/>
            <a:ext cx="430371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130430E-CC8D-4BBF-BAD1-C116B0FE10F4}" type="datetime1">
              <a:rPr lang="zh-TW" altLang="en-US"/>
              <a:pPr algn="r" eaLnBrk="1" hangingPunct="1">
                <a:spcBef>
                  <a:spcPct val="0"/>
                </a:spcBef>
              </a:pPr>
              <a:t>2017/5/10</a:t>
            </a:fld>
            <a:endParaRPr lang="en-US" altLang="zh-TW"/>
          </a:p>
        </p:txBody>
      </p:sp>
      <p:sp>
        <p:nvSpPr>
          <p:cNvPr id="61444" name="Rectangle 6"/>
          <p:cNvSpPr txBox="1">
            <a:spLocks noGrp="1" noChangeArrowheads="1"/>
          </p:cNvSpPr>
          <p:nvPr/>
        </p:nvSpPr>
        <p:spPr bwMode="auto">
          <a:xfrm>
            <a:off x="0" y="6335713"/>
            <a:ext cx="43021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zh-TW"/>
              <a:t>CSIE CIAL Lab</a:t>
            </a:r>
          </a:p>
        </p:txBody>
      </p:sp>
      <p:sp>
        <p:nvSpPr>
          <p:cNvPr id="61445" name="Rectangle 7"/>
          <p:cNvSpPr txBox="1">
            <a:spLocks noGrp="1" noChangeArrowheads="1"/>
          </p:cNvSpPr>
          <p:nvPr/>
        </p:nvSpPr>
        <p:spPr bwMode="auto">
          <a:xfrm>
            <a:off x="5624513" y="6335713"/>
            <a:ext cx="430371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0C8D829-41B7-4082-9E27-8A716F480BB5}" type="slidenum">
              <a:rPr lang="en-US" altLang="zh-TW"/>
              <a:pPr algn="r" eaLnBrk="1" hangingPunct="1">
                <a:spcBef>
                  <a:spcPct val="0"/>
                </a:spcBef>
              </a:pPr>
              <a:t>33</a:t>
            </a:fld>
            <a:endParaRPr lang="en-US" altLang="zh-TW"/>
          </a:p>
        </p:txBody>
      </p:sp>
      <p:sp>
        <p:nvSpPr>
          <p:cNvPr id="614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8147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0EBDEB67-DFB0-4932-8519-0B77A39E68E1}" type="slidenum">
              <a:rPr lang="en-US" altLang="zh-TW"/>
              <a:pPr eaLnBrk="1" hangingPunct="1">
                <a:spcBef>
                  <a:spcPct val="0"/>
                </a:spcBef>
              </a:pPr>
              <a:t>35</a:t>
            </a:fld>
            <a:endParaRPr lang="en-US" altLang="zh-TW"/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3775" y="3168650"/>
            <a:ext cx="7943850" cy="3001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Well, we develop our hardware architecture in </a:t>
            </a:r>
            <a:r>
              <a:rPr lang="en-US" altLang="zh-TW" sz="1000" smtClean="0">
                <a:latin typeface="Arial" panose="020B0604020202020204" pitchFamily="34" charset="0"/>
              </a:rPr>
              <a:t>Xilinx ten version </a:t>
            </a:r>
          </a:p>
          <a:p>
            <a:pPr eaLnBrk="1" hangingPunct="1"/>
            <a:r>
              <a:rPr lang="en-US" altLang="zh-TW" sz="1000" smtClean="0">
                <a:latin typeface="Arial" panose="020B0604020202020204" pitchFamily="34" charset="0"/>
              </a:rPr>
              <a:t>and The simulation for each pattern set was synthesized, </a:t>
            </a:r>
          </a:p>
          <a:p>
            <a:pPr eaLnBrk="1" hangingPunct="1"/>
            <a:r>
              <a:rPr lang="en-US" altLang="zh-TW" sz="1000" smtClean="0">
                <a:latin typeface="Arial" panose="020B0604020202020204" pitchFamily="34" charset="0"/>
              </a:rPr>
              <a:t>placed, and routed on the Virtex5 chip.</a:t>
            </a:r>
          </a:p>
          <a:p>
            <a:pPr eaLnBrk="1" hangingPunct="1"/>
            <a:r>
              <a:rPr lang="en-US" altLang="zh-TW" sz="1000" smtClean="0">
                <a:latin typeface="Arial" panose="020B0604020202020204" pitchFamily="34" charset="0"/>
              </a:rPr>
              <a:t>The pattern sets are selected from the OpenSource software ClamAV which it has over </a:t>
            </a:r>
            <a:r>
              <a:rPr lang="en-US" altLang="zh-TW" sz="1000" smtClean="0">
                <a:latin typeface="Times New Roman" panose="02020603050405020304" pitchFamily="18" charset="0"/>
              </a:rPr>
              <a:t>fifty thousand</a:t>
            </a:r>
            <a:r>
              <a:rPr lang="en-US" altLang="zh-TW" sz="1000" smtClean="0">
                <a:latin typeface="Arial" panose="020B0604020202020204" pitchFamily="34" charset="0"/>
              </a:rPr>
              <a:t> pattern sets.</a:t>
            </a:r>
          </a:p>
          <a:p>
            <a:pPr eaLnBrk="1" hangingPunct="1"/>
            <a:r>
              <a:rPr lang="en-US" altLang="zh-TW" sz="1000" smtClean="0">
                <a:latin typeface="Arial" panose="020B0604020202020204" pitchFamily="34" charset="0"/>
              </a:rPr>
              <a:t>Our architecture can be evaluate by following metric.</a:t>
            </a:r>
          </a:p>
          <a:p>
            <a:pPr eaLnBrk="1" hangingPunct="1"/>
            <a:r>
              <a:rPr lang="en-US" altLang="zh-TW" sz="1000" smtClean="0">
                <a:latin typeface="Arial" panose="020B0604020202020204" pitchFamily="34" charset="0"/>
              </a:rPr>
              <a:t>The higher Area Density and the higher speed in one chip, it has the better performance in this architecture. </a:t>
            </a:r>
          </a:p>
          <a:p>
            <a:pPr eaLnBrk="1" hangingPunct="1"/>
            <a:endParaRPr lang="en-US" altLang="zh-TW" sz="10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5107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2FB62DCF-6701-478B-B195-5FFF88F26E7F}" type="slidenum">
              <a:rPr lang="en-US" altLang="zh-TW"/>
              <a:pPr eaLnBrk="1" hangingPunct="1">
                <a:spcBef>
                  <a:spcPct val="0"/>
                </a:spcBef>
              </a:pPr>
              <a:t>44</a:t>
            </a:fld>
            <a:endParaRPr lang="en-US" altLang="zh-TW"/>
          </a:p>
        </p:txBody>
      </p:sp>
      <p:sp>
        <p:nvSpPr>
          <p:cNvPr id="63491" name="Rectangle 3"/>
          <p:cNvSpPr txBox="1">
            <a:spLocks noGrp="1" noChangeArrowheads="1"/>
          </p:cNvSpPr>
          <p:nvPr/>
        </p:nvSpPr>
        <p:spPr bwMode="auto">
          <a:xfrm>
            <a:off x="5624513" y="0"/>
            <a:ext cx="430371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10B0B73-8994-4C11-B382-FC8F33A7834E}" type="datetime1">
              <a:rPr lang="zh-TW" altLang="en-US"/>
              <a:pPr algn="r" eaLnBrk="1" hangingPunct="1">
                <a:spcBef>
                  <a:spcPct val="0"/>
                </a:spcBef>
              </a:pPr>
              <a:t>2017/5/10</a:t>
            </a:fld>
            <a:endParaRPr lang="en-US" altLang="zh-TW"/>
          </a:p>
        </p:txBody>
      </p:sp>
      <p:sp>
        <p:nvSpPr>
          <p:cNvPr id="63492" name="Rectangle 6"/>
          <p:cNvSpPr txBox="1">
            <a:spLocks noGrp="1" noChangeArrowheads="1"/>
          </p:cNvSpPr>
          <p:nvPr/>
        </p:nvSpPr>
        <p:spPr bwMode="auto">
          <a:xfrm>
            <a:off x="0" y="6335713"/>
            <a:ext cx="43021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zh-TW"/>
              <a:t>CSIE CIAL Lab</a:t>
            </a:r>
          </a:p>
        </p:txBody>
      </p:sp>
      <p:sp>
        <p:nvSpPr>
          <p:cNvPr id="63493" name="Rectangle 7"/>
          <p:cNvSpPr txBox="1">
            <a:spLocks noGrp="1" noChangeArrowheads="1"/>
          </p:cNvSpPr>
          <p:nvPr/>
        </p:nvSpPr>
        <p:spPr bwMode="auto">
          <a:xfrm>
            <a:off x="5624513" y="6335713"/>
            <a:ext cx="430371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95FB019-4122-4079-BFD4-FBFA95FEDE2E}" type="slidenum">
              <a:rPr lang="en-US" altLang="zh-TW"/>
              <a:pPr algn="r" eaLnBrk="1" hangingPunct="1">
                <a:spcBef>
                  <a:spcPct val="0"/>
                </a:spcBef>
              </a:pPr>
              <a:t>44</a:t>
            </a:fld>
            <a:endParaRPr lang="en-US" altLang="zh-TW"/>
          </a:p>
        </p:txBody>
      </p:sp>
      <p:sp>
        <p:nvSpPr>
          <p:cNvPr id="634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6244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9F914ACF-7524-44C8-A7B6-86404178FB75}" type="slidenum">
              <a:rPr lang="en-US" altLang="zh-TW"/>
              <a:pPr eaLnBrk="1" hangingPunct="1">
                <a:spcBef>
                  <a:spcPct val="0"/>
                </a:spcBef>
              </a:pPr>
              <a:t>45</a:t>
            </a:fld>
            <a:endParaRPr lang="en-US" altLang="zh-TW"/>
          </a:p>
        </p:txBody>
      </p:sp>
      <p:sp>
        <p:nvSpPr>
          <p:cNvPr id="64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3775" y="3168650"/>
            <a:ext cx="7943850" cy="3001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TW" sz="1100" smtClean="0">
                <a:latin typeface="Arial" panose="020B0604020202020204" pitchFamily="34" charset="0"/>
              </a:rPr>
              <a:t>In this paper, we proposed a novel pre-process based pattern matching architecture, and implemented it in FPGA.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The simulation results show that the proposed architecture performs better than the exist approaches that also are based on Brute- Force scheme, in terms of the throughput and the slice utilization.</a:t>
            </a:r>
          </a:p>
          <a:p>
            <a:pPr eaLnBrk="1" hangingPunct="1"/>
            <a:r>
              <a:rPr lang="en-US" altLang="zh-TW" sz="1100" smtClean="0">
                <a:latin typeface="Arial" panose="020B0604020202020204" pitchFamily="34" charset="0"/>
              </a:rPr>
              <a:t>The advantage is that the proposed architecture has </a:t>
            </a:r>
            <a:r>
              <a:rPr lang="en-US" altLang="zh-TW" sz="1100" smtClean="0">
                <a:solidFill>
                  <a:srgbClr val="FF3300"/>
                </a:solidFill>
                <a:latin typeface="Arial" panose="020B0604020202020204" pitchFamily="34" charset="0"/>
              </a:rPr>
              <a:t>a higher slice utilization</a:t>
            </a:r>
            <a:r>
              <a:rPr lang="en-US" altLang="zh-TW" sz="1100" smtClean="0">
                <a:latin typeface="Arial" panose="020B0604020202020204" pitchFamily="34" charset="0"/>
              </a:rPr>
              <a:t> and </a:t>
            </a:r>
            <a:r>
              <a:rPr lang="en-US" altLang="zh-TW" sz="1100" smtClean="0">
                <a:solidFill>
                  <a:srgbClr val="FF3300"/>
                </a:solidFill>
                <a:latin typeface="Arial" panose="020B0604020202020204" pitchFamily="34" charset="0"/>
              </a:rPr>
              <a:t>a lower hardware complexity</a:t>
            </a:r>
            <a:r>
              <a:rPr lang="en-US" altLang="zh-TW" sz="1100" smtClean="0">
                <a:latin typeface="Arial" panose="020B0604020202020204" pitchFamily="34" charset="0"/>
              </a:rPr>
              <a:t>.</a:t>
            </a:r>
          </a:p>
          <a:p>
            <a:pPr eaLnBrk="1" hangingPunct="1"/>
            <a:endParaRPr lang="en-US" altLang="zh-TW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1140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890CF46F-F544-4139-B3EB-8B56EEBA5D7C}" type="slidenum">
              <a:rPr lang="en-US" altLang="zh-TW"/>
              <a:pPr eaLnBrk="1" hangingPunct="1">
                <a:spcBef>
                  <a:spcPct val="0"/>
                </a:spcBef>
              </a:pPr>
              <a:t>46</a:t>
            </a:fld>
            <a:endParaRPr lang="en-US" altLang="zh-TW"/>
          </a:p>
        </p:txBody>
      </p:sp>
      <p:sp>
        <p:nvSpPr>
          <p:cNvPr id="65539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40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65541" name="日期版面配置區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CCAC6941-ED54-4301-845B-214DEFA1F261}" type="datetime1">
              <a:rPr lang="zh-TW" altLang="en-US" smtClean="0"/>
              <a:pPr eaLnBrk="1" hangingPunct="1">
                <a:spcBef>
                  <a:spcPct val="0"/>
                </a:spcBef>
              </a:pPr>
              <a:t>2017/5/10</a:t>
            </a:fld>
            <a:endParaRPr lang="en-US" altLang="zh-TW" smtClean="0"/>
          </a:p>
        </p:txBody>
      </p:sp>
      <p:sp>
        <p:nvSpPr>
          <p:cNvPr id="65542" name="頁尾版面配置區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zh-TW" smtClean="0"/>
              <a:t>CSIE CIAL Lab</a:t>
            </a:r>
          </a:p>
        </p:txBody>
      </p:sp>
      <p:sp>
        <p:nvSpPr>
          <p:cNvPr id="65543" name="投影片編號版面配置區 5"/>
          <p:cNvSpPr txBox="1">
            <a:spLocks noGrp="1"/>
          </p:cNvSpPr>
          <p:nvPr/>
        </p:nvSpPr>
        <p:spPr bwMode="auto">
          <a:xfrm>
            <a:off x="5624513" y="6335713"/>
            <a:ext cx="430371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6C8E721-21DE-4EBC-9F3C-29C9418CAEE2}" type="slidenum">
              <a:rPr lang="en-US" altLang="zh-TW"/>
              <a:pPr algn="r" eaLnBrk="1" hangingPunct="1">
                <a:spcBef>
                  <a:spcPct val="0"/>
                </a:spcBef>
              </a:pPr>
              <a:t>46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64762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EA21B52B-CB41-45B0-BD63-9D603149E408}" type="slidenum">
              <a:rPr lang="en-US" altLang="zh-TW"/>
              <a:pPr eaLnBrk="1" hangingPunct="1">
                <a:spcBef>
                  <a:spcPct val="0"/>
                </a:spcBef>
              </a:pPr>
              <a:t>2</a:t>
            </a:fld>
            <a:endParaRPr lang="en-US" altLang="zh-TW"/>
          </a:p>
        </p:txBody>
      </p:sp>
      <p:sp>
        <p:nvSpPr>
          <p:cNvPr id="52227" name="Rectangle 3"/>
          <p:cNvSpPr txBox="1">
            <a:spLocks noGrp="1" noChangeArrowheads="1"/>
          </p:cNvSpPr>
          <p:nvPr/>
        </p:nvSpPr>
        <p:spPr bwMode="auto">
          <a:xfrm>
            <a:off x="5624513" y="0"/>
            <a:ext cx="430371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7685B59-B087-453A-A603-4A582A5A5CF9}" type="datetime1">
              <a:rPr lang="zh-TW" altLang="en-US"/>
              <a:pPr algn="r" eaLnBrk="1" hangingPunct="1">
                <a:spcBef>
                  <a:spcPct val="0"/>
                </a:spcBef>
              </a:pPr>
              <a:t>2017/5/10</a:t>
            </a:fld>
            <a:endParaRPr lang="en-US" altLang="zh-TW"/>
          </a:p>
        </p:txBody>
      </p:sp>
      <p:sp>
        <p:nvSpPr>
          <p:cNvPr id="52228" name="Rectangle 6"/>
          <p:cNvSpPr txBox="1">
            <a:spLocks noGrp="1" noChangeArrowheads="1"/>
          </p:cNvSpPr>
          <p:nvPr/>
        </p:nvSpPr>
        <p:spPr bwMode="auto">
          <a:xfrm>
            <a:off x="0" y="6335713"/>
            <a:ext cx="43021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zh-TW"/>
              <a:t>CSIE CIAL Lab</a:t>
            </a:r>
          </a:p>
        </p:txBody>
      </p:sp>
      <p:sp>
        <p:nvSpPr>
          <p:cNvPr id="52229" name="Rectangle 7"/>
          <p:cNvSpPr txBox="1">
            <a:spLocks noGrp="1" noChangeArrowheads="1"/>
          </p:cNvSpPr>
          <p:nvPr/>
        </p:nvSpPr>
        <p:spPr bwMode="auto">
          <a:xfrm>
            <a:off x="5624513" y="6335713"/>
            <a:ext cx="430371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4677D35-F82F-40C3-A874-D6D358CC8FA7}" type="slidenum">
              <a:rPr lang="en-US" altLang="zh-TW"/>
              <a:pPr algn="r" eaLnBrk="1" hangingPunct="1">
                <a:spcBef>
                  <a:spcPct val="0"/>
                </a:spcBef>
              </a:pPr>
              <a:t>2</a:t>
            </a:fld>
            <a:endParaRPr lang="en-US" altLang="zh-TW"/>
          </a:p>
        </p:txBody>
      </p:sp>
      <p:sp>
        <p:nvSpPr>
          <p:cNvPr id="522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043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9C67CC9D-6E4A-4AE6-A499-B2C4E6CEFFAB}" type="slidenum">
              <a:rPr lang="en-US" altLang="zh-TW"/>
              <a:pPr eaLnBrk="1" hangingPunct="1">
                <a:spcBef>
                  <a:spcPct val="0"/>
                </a:spcBef>
              </a:pPr>
              <a:t>9</a:t>
            </a:fld>
            <a:endParaRPr lang="en-US" altLang="zh-TW"/>
          </a:p>
        </p:txBody>
      </p:sp>
      <p:sp>
        <p:nvSpPr>
          <p:cNvPr id="53251" name="Rectangle 3"/>
          <p:cNvSpPr txBox="1">
            <a:spLocks noGrp="1" noChangeArrowheads="1"/>
          </p:cNvSpPr>
          <p:nvPr/>
        </p:nvSpPr>
        <p:spPr bwMode="auto">
          <a:xfrm>
            <a:off x="5624513" y="0"/>
            <a:ext cx="430371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0BF2E3D-4247-4800-BDD8-AC0463752AAC}" type="datetime1">
              <a:rPr lang="zh-TW" altLang="en-US"/>
              <a:pPr algn="r" eaLnBrk="1" hangingPunct="1">
                <a:spcBef>
                  <a:spcPct val="0"/>
                </a:spcBef>
              </a:pPr>
              <a:t>2017/5/10</a:t>
            </a:fld>
            <a:endParaRPr lang="en-US" altLang="zh-TW"/>
          </a:p>
        </p:txBody>
      </p:sp>
      <p:sp>
        <p:nvSpPr>
          <p:cNvPr id="53252" name="Rectangle 6"/>
          <p:cNvSpPr txBox="1">
            <a:spLocks noGrp="1" noChangeArrowheads="1"/>
          </p:cNvSpPr>
          <p:nvPr/>
        </p:nvSpPr>
        <p:spPr bwMode="auto">
          <a:xfrm>
            <a:off x="0" y="6335713"/>
            <a:ext cx="43021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zh-TW"/>
              <a:t>CSIE CIAL Lab</a:t>
            </a:r>
          </a:p>
        </p:txBody>
      </p:sp>
      <p:sp>
        <p:nvSpPr>
          <p:cNvPr id="53253" name="Rectangle 7"/>
          <p:cNvSpPr txBox="1">
            <a:spLocks noGrp="1" noChangeArrowheads="1"/>
          </p:cNvSpPr>
          <p:nvPr/>
        </p:nvSpPr>
        <p:spPr bwMode="auto">
          <a:xfrm>
            <a:off x="5624513" y="6335713"/>
            <a:ext cx="430371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CF62C15-945E-48F7-AB84-245280D260FC}" type="slidenum">
              <a:rPr lang="en-US" altLang="zh-TW"/>
              <a:pPr algn="r" eaLnBrk="1" hangingPunct="1">
                <a:spcBef>
                  <a:spcPct val="0"/>
                </a:spcBef>
              </a:pPr>
              <a:t>9</a:t>
            </a:fld>
            <a:endParaRPr lang="en-US" altLang="zh-TW"/>
          </a:p>
        </p:txBody>
      </p:sp>
      <p:sp>
        <p:nvSpPr>
          <p:cNvPr id="532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153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0D8B0D13-9495-4A58-A104-3D6489E31FE6}" type="slidenum">
              <a:rPr lang="en-US" altLang="zh-TW"/>
              <a:pPr eaLnBrk="1" hangingPunct="1">
                <a:spcBef>
                  <a:spcPct val="0"/>
                </a:spcBef>
              </a:pPr>
              <a:t>10</a:t>
            </a:fld>
            <a:endParaRPr lang="en-US" altLang="zh-TW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3775" y="3168650"/>
            <a:ext cx="7943850" cy="3001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The NFA build in FPGA is a pipelined architecture.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It also called Brute-force approach. 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Each state of transition chain is a pipeline stage.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In case of a match or mismatch, it shifts only one position to the right.</a:t>
            </a:r>
          </a:p>
          <a:p>
            <a:pPr eaLnBrk="1" hangingPunct="1"/>
            <a:endParaRPr lang="en-US" altLang="zh-TW" smtClean="0">
              <a:latin typeface="Arial" panose="020B0604020202020204" pitchFamily="34" charset="0"/>
            </a:endParaRPr>
          </a:p>
          <a:p>
            <a:pPr eaLnBrk="1" hangingPunct="1"/>
            <a:endParaRPr lang="en-US" altLang="zh-TW" smtClean="0">
              <a:latin typeface="Arial" panose="020B0604020202020204" pitchFamily="34" charset="0"/>
            </a:endParaRPr>
          </a:p>
          <a:p>
            <a:pPr eaLnBrk="1" hangingPunct="1"/>
            <a:endParaRPr lang="en-US" altLang="zh-TW" smtClean="0">
              <a:latin typeface="Arial" panose="020B0604020202020204" pitchFamily="34" charset="0"/>
            </a:endParaRPr>
          </a:p>
          <a:p>
            <a:pPr eaLnBrk="1" hangingPunct="1"/>
            <a:endParaRPr lang="en-US" altLang="zh-TW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For example, if we have pattern “abc”, and input string “123abc”.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In each cycle, we have one input  character. 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In first three cycle, we don’t match any character.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In forth cycle, we have matched “a”, and hold the match signal to first register. 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In the last two cycle, they also match ”b” and “c”.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The pattern has input matched this pattern. </a:t>
            </a:r>
          </a:p>
        </p:txBody>
      </p:sp>
    </p:spTree>
    <p:extLst>
      <p:ext uri="{BB962C8B-B14F-4D97-AF65-F5344CB8AC3E}">
        <p14:creationId xmlns:p14="http://schemas.microsoft.com/office/powerpoint/2010/main" val="284327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5579337F-D0EC-43DC-8B73-47DE58662CDC}" type="slidenum">
              <a:rPr lang="en-US" altLang="zh-TW"/>
              <a:pPr eaLnBrk="1" hangingPunct="1">
                <a:spcBef>
                  <a:spcPct val="0"/>
                </a:spcBef>
              </a:pPr>
              <a:t>19</a:t>
            </a:fld>
            <a:endParaRPr lang="en-US" altLang="zh-TW"/>
          </a:p>
        </p:txBody>
      </p:sp>
      <p:sp>
        <p:nvSpPr>
          <p:cNvPr id="55299" name="Rectangle 3"/>
          <p:cNvSpPr txBox="1">
            <a:spLocks noGrp="1" noChangeArrowheads="1"/>
          </p:cNvSpPr>
          <p:nvPr/>
        </p:nvSpPr>
        <p:spPr bwMode="auto">
          <a:xfrm>
            <a:off x="5624513" y="0"/>
            <a:ext cx="430371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D72571B-575A-4FEC-860D-C497626ABE6C}" type="datetime1">
              <a:rPr lang="zh-TW" altLang="en-US"/>
              <a:pPr algn="r" eaLnBrk="1" hangingPunct="1">
                <a:spcBef>
                  <a:spcPct val="0"/>
                </a:spcBef>
              </a:pPr>
              <a:t>2017/5/10</a:t>
            </a:fld>
            <a:endParaRPr lang="en-US" altLang="zh-TW"/>
          </a:p>
        </p:txBody>
      </p:sp>
      <p:sp>
        <p:nvSpPr>
          <p:cNvPr id="55300" name="Rectangle 6"/>
          <p:cNvSpPr txBox="1">
            <a:spLocks noGrp="1" noChangeArrowheads="1"/>
          </p:cNvSpPr>
          <p:nvPr/>
        </p:nvSpPr>
        <p:spPr bwMode="auto">
          <a:xfrm>
            <a:off x="0" y="6335713"/>
            <a:ext cx="43021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zh-TW"/>
              <a:t>CSIE CIAL Lab</a:t>
            </a:r>
          </a:p>
        </p:txBody>
      </p:sp>
      <p:sp>
        <p:nvSpPr>
          <p:cNvPr id="55301" name="Rectangle 7"/>
          <p:cNvSpPr txBox="1">
            <a:spLocks noGrp="1" noChangeArrowheads="1"/>
          </p:cNvSpPr>
          <p:nvPr/>
        </p:nvSpPr>
        <p:spPr bwMode="auto">
          <a:xfrm>
            <a:off x="5624513" y="6335713"/>
            <a:ext cx="430371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475E8A0-7815-443B-8CAB-AE1933A2230E}" type="slidenum">
              <a:rPr lang="en-US" altLang="zh-TW"/>
              <a:pPr algn="r" eaLnBrk="1" hangingPunct="1">
                <a:spcBef>
                  <a:spcPct val="0"/>
                </a:spcBef>
              </a:pPr>
              <a:t>19</a:t>
            </a:fld>
            <a:endParaRPr lang="en-US" altLang="zh-TW"/>
          </a:p>
        </p:txBody>
      </p:sp>
      <p:sp>
        <p:nvSpPr>
          <p:cNvPr id="553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405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56324" name="日期版面配置區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6CFF32BC-C478-47E6-961C-7E84E1CDAC8F}" type="datetime1">
              <a:rPr lang="zh-TW" altLang="en-US" smtClean="0"/>
              <a:pPr eaLnBrk="1" hangingPunct="1">
                <a:spcBef>
                  <a:spcPct val="0"/>
                </a:spcBef>
              </a:pPr>
              <a:t>2017/5/10</a:t>
            </a:fld>
            <a:endParaRPr lang="en-US" altLang="zh-TW" smtClean="0"/>
          </a:p>
        </p:txBody>
      </p:sp>
      <p:sp>
        <p:nvSpPr>
          <p:cNvPr id="56325" name="頁尾版面配置區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zh-TW" smtClean="0"/>
              <a:t>CSIE CIAL Lab</a:t>
            </a:r>
          </a:p>
        </p:txBody>
      </p:sp>
      <p:sp>
        <p:nvSpPr>
          <p:cNvPr id="56326" name="投影片編號版面配置區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7D8671CA-A7FD-4B50-A3F5-E410C2C9D360}" type="slidenum">
              <a:rPr lang="en-US" altLang="zh-TW"/>
              <a:pPr eaLnBrk="1" hangingPunct="1">
                <a:spcBef>
                  <a:spcPct val="0"/>
                </a:spcBef>
              </a:pPr>
              <a:t>24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779450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87458CF3-3477-4A51-82C0-A80676FF9034}" type="slidenum">
              <a:rPr lang="en-US" altLang="zh-TW"/>
              <a:pPr eaLnBrk="1" hangingPunct="1">
                <a:spcBef>
                  <a:spcPct val="0"/>
                </a:spcBef>
              </a:pPr>
              <a:t>25</a:t>
            </a:fld>
            <a:endParaRPr lang="en-US" altLang="zh-TW"/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3775" y="3168650"/>
            <a:ext cx="7943850" cy="3001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The differences between the traditional NFA and our proposed scheme are as follows.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First, the number of transition edge in each state will not increasing with the number of input characters.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Second,  the number of state is quite fewer than traditional NFA</a:t>
            </a:r>
          </a:p>
          <a:p>
            <a:pPr eaLnBrk="1" hangingPunct="1"/>
            <a:endParaRPr lang="en-US" altLang="zh-TW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/*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In transition edge, our proposed scheme is only one as the number of input characters increase.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In number of state, our scheme becomes approximate divide by n of the traditional NFA.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*/</a:t>
            </a:r>
          </a:p>
        </p:txBody>
      </p:sp>
    </p:spTree>
    <p:extLst>
      <p:ext uri="{BB962C8B-B14F-4D97-AF65-F5344CB8AC3E}">
        <p14:creationId xmlns:p14="http://schemas.microsoft.com/office/powerpoint/2010/main" val="40332978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465404E3-F53D-48E8-8B3E-EF08F6397EB1}" type="slidenum">
              <a:rPr lang="en-US" altLang="zh-TW"/>
              <a:pPr eaLnBrk="1" hangingPunct="1">
                <a:spcBef>
                  <a:spcPct val="0"/>
                </a:spcBef>
              </a:pPr>
              <a:t>26</a:t>
            </a:fld>
            <a:endParaRPr lang="en-US" altLang="zh-TW"/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3775" y="3168650"/>
            <a:ext cx="7943850" cy="3001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The differences between the traditional NFA and our proposed scheme are as follows.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First, the number of transition edge in each state will not increasing with the number of input characters.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Second,  the number of state is quite fewer than traditional NFA</a:t>
            </a:r>
          </a:p>
          <a:p>
            <a:pPr eaLnBrk="1" hangingPunct="1"/>
            <a:endParaRPr lang="en-US" altLang="zh-TW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/*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In transition edge, our proposed scheme is only one as the number of input characters increase.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In number of state, our scheme becomes approximate divide by n of the traditional NFA.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*/</a:t>
            </a:r>
          </a:p>
        </p:txBody>
      </p:sp>
    </p:spTree>
    <p:extLst>
      <p:ext uri="{BB962C8B-B14F-4D97-AF65-F5344CB8AC3E}">
        <p14:creationId xmlns:p14="http://schemas.microsoft.com/office/powerpoint/2010/main" val="38530827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6C42302F-9F06-4F9E-91E5-A188EDD7E813}" type="slidenum">
              <a:rPr lang="en-US" altLang="zh-TW"/>
              <a:pPr eaLnBrk="1" hangingPunct="1">
                <a:spcBef>
                  <a:spcPct val="0"/>
                </a:spcBef>
              </a:pPr>
              <a:t>27</a:t>
            </a:fld>
            <a:endParaRPr lang="en-US" altLang="zh-TW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3775" y="3168650"/>
            <a:ext cx="7943850" cy="3001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The differences between the traditional NFA and our proposed scheme are as follows.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First, the number of transition edge in each state will not increasing with the number of input characters.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Second,  the number of state is quite fewer than traditional NFA</a:t>
            </a:r>
          </a:p>
          <a:p>
            <a:pPr eaLnBrk="1" hangingPunct="1"/>
            <a:endParaRPr lang="en-US" altLang="zh-TW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/*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In transition edge, our proposed scheme is only one as the number of input characters increase.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In number of state, our scheme becomes approximate divide by n of the traditional NFA.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*/</a:t>
            </a:r>
          </a:p>
        </p:txBody>
      </p:sp>
    </p:spTree>
    <p:extLst>
      <p:ext uri="{BB962C8B-B14F-4D97-AF65-F5344CB8AC3E}">
        <p14:creationId xmlns:p14="http://schemas.microsoft.com/office/powerpoint/2010/main" val="2269288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kumimoji="0" lang="zh-TW" altLang="zh-TW" sz="2400" smtClean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kumimoji="0" lang="zh-TW" altLang="zh-TW" sz="2400" smtClean="0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kumimoji="0" lang="zh-TW" altLang="zh-TW" smtClean="0">
              <a:latin typeface="Arial" charset="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38CA3-5C22-4054-8F54-EFAD653822E1}" type="datetime1">
              <a:rPr lang="zh-TW" altLang="en-US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</p:spTree>
    <p:extLst>
      <p:ext uri="{BB962C8B-B14F-4D97-AF65-F5344CB8AC3E}">
        <p14:creationId xmlns:p14="http://schemas.microsoft.com/office/powerpoint/2010/main" val="1589170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F609A-7ED3-48B2-8553-7ACD57094483}" type="datetime1">
              <a:rPr lang="zh-TW" altLang="en-US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4F6FD0-DDB8-4E3F-82B8-C7C386F28C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61638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5FB2B-F15D-4074-A1C8-E18ED2AAF1CA}" type="datetime1">
              <a:rPr lang="zh-TW" altLang="en-US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BFD21C-9158-4B9F-9FA8-03ECE6A7CF0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94876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416B6-454C-4FF5-8D41-2D3D318BEB50}" type="datetime1">
              <a:rPr lang="zh-TW" altLang="en-US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F936FF-8616-4FD5-835B-95B83DFE9FB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92419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A8D0F-42F7-44E3-B3DF-9050EEFA14CD}" type="datetime1">
              <a:rPr lang="zh-TW" altLang="en-US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2CA15E-396C-4CA3-ACBE-3FC01D5E763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2252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E3F4E-DB14-4A1E-AB4E-376560820E76}" type="datetime1">
              <a:rPr lang="zh-TW" altLang="en-US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11E6FA-2AF8-461D-AB39-A5B4B2D1954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8469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E4915-A795-4DC9-96A1-E50CF8B67E03}" type="datetime1">
              <a:rPr lang="zh-TW" altLang="en-US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10C2A9-5245-4113-87F8-D54F1F2A872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582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90BAB-13EB-41AB-B768-E5F10ABED805}" type="datetime1">
              <a:rPr lang="zh-TW" altLang="en-US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641947-92FB-40F1-9413-18C69A2E41E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711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BE9C6-6E4E-4D2B-BA89-BA7DB47E4ECC}" type="datetime1">
              <a:rPr lang="zh-TW" altLang="en-US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A6CDD5-0FA6-4D4E-ABED-35E19E23933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32208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1A104-857F-4941-9328-E940EDBFAC0E}" type="datetime1">
              <a:rPr lang="zh-TW" altLang="en-US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916AA4-F987-44DF-9C6F-CEE2714DB11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96889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0C758-2B18-4EAE-A2FB-AD97EE6C8661}" type="datetime1">
              <a:rPr lang="zh-TW" altLang="en-US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74F316-8A21-4AAF-B5C2-5C21B369E6F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05614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DB17A-5DA0-4273-9283-BF2473026720}" type="datetime1">
              <a:rPr lang="zh-TW" altLang="en-US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911E48-7FEF-4F6C-8C25-5AAF9045577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54144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A1B31-210A-4A3C-AA1E-1B8DA38D2589}" type="datetime1">
              <a:rPr lang="zh-TW" altLang="en-US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8361BE-2478-48AC-AF5A-303409E1812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5811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</a:defRPr>
            </a:lvl1pPr>
          </a:lstStyle>
          <a:p>
            <a:pPr>
              <a:defRPr/>
            </a:pPr>
            <a:fld id="{40B1072A-CA01-493A-922C-93CE3C434FC4}" type="datetime1">
              <a:rPr lang="zh-TW" altLang="en-US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284913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0038" y="6308725"/>
            <a:ext cx="989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panose="020B0604020202020204" pitchFamily="34" charset="0"/>
              </a:defRPr>
            </a:lvl1pPr>
          </a:lstStyle>
          <a:p>
            <a:fld id="{D2155FC9-F190-4F57-B2EA-D00F1446DEA7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1032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algn="ctr" eaLnBrk="1" hangingPunct="1">
                <a:defRPr/>
              </a:pPr>
              <a:endParaRPr kumimoji="0" lang="zh-TW" altLang="zh-TW" sz="2400" smtClean="0"/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4" r:id="rId1"/>
    <p:sldLayoutId id="2147484042" r:id="rId2"/>
    <p:sldLayoutId id="2147484043" r:id="rId3"/>
    <p:sldLayoutId id="2147484044" r:id="rId4"/>
    <p:sldLayoutId id="2147484045" r:id="rId5"/>
    <p:sldLayoutId id="2147484046" r:id="rId6"/>
    <p:sldLayoutId id="2147484047" r:id="rId7"/>
    <p:sldLayoutId id="2147484048" r:id="rId8"/>
    <p:sldLayoutId id="2147484049" r:id="rId9"/>
    <p:sldLayoutId id="2147484050" r:id="rId10"/>
    <p:sldLayoutId id="2147484051" r:id="rId11"/>
    <p:sldLayoutId id="2147484052" r:id="rId12"/>
    <p:sldLayoutId id="2147484053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bgp.potaroo.net/" TargetMode="Externa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chart" Target="../charts/chart1.xml"/><Relationship Id="rId4" Type="http://schemas.openxmlformats.org/officeDocument/2006/relationships/image" Target="../media/image6.e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chart" Target="../charts/chart2.xml"/><Relationship Id="rId4" Type="http://schemas.openxmlformats.org/officeDocument/2006/relationships/image" Target="../media/image6.e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translate.googleusercontent.com/translate_c?hl=zh-TW&amp;prev=/search?q=IDT+tcam&amp;num=50&amp;hl=zh-TW&amp;c2coff=1&amp;prmd=imvnsb&amp;rurl=translate.google.com&amp;sl=zh-CN&amp;twu=1&amp;u=http://blog.c114.net/batch.download.php?aid=13517&amp;usg=ALkJrhiLe5j6MNOvYsfNf9Tviw4Vf-6Ox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404813"/>
            <a:ext cx="8785225" cy="3384227"/>
          </a:xfrm>
        </p:spPr>
        <p:txBody>
          <a:bodyPr/>
          <a:lstStyle/>
          <a:p>
            <a:pPr eaLnBrk="1" hangingPunct="1"/>
            <a:r>
              <a:rPr lang="en-US" altLang="zh-TW" sz="3300" i="0" dirty="0" smtClean="0"/>
              <a:t>A novel TCAM management for </a:t>
            </a:r>
            <a:br>
              <a:rPr lang="en-US" altLang="zh-TW" sz="3300" i="0" dirty="0" smtClean="0"/>
            </a:br>
            <a:r>
              <a:rPr lang="en-US" altLang="zh-TW" sz="3300" i="0" dirty="0" smtClean="0"/>
              <a:t>IPv6 routing table update</a:t>
            </a:r>
            <a:br>
              <a:rPr lang="en-US" altLang="zh-TW" sz="3300" i="0" dirty="0" smtClean="0"/>
            </a:br>
            <a:r>
              <a:rPr lang="zh-TW" altLang="en-US" sz="3300" i="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一個新的為</a:t>
            </a:r>
            <a:r>
              <a:rPr lang="en-US" altLang="zh-TW" sz="3300" i="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TCAM</a:t>
            </a:r>
            <a:r>
              <a:rPr lang="zh-TW" altLang="en-US" sz="3300" i="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設計的</a:t>
            </a:r>
            <a:br>
              <a:rPr lang="zh-TW" altLang="en-US" sz="3300" i="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300" i="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IPv6</a:t>
            </a:r>
            <a:r>
              <a:rPr lang="zh-TW" altLang="en-US" sz="3300" i="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路由表更新演算法</a:t>
            </a:r>
            <a:r>
              <a:rPr lang="zh-TW" altLang="en-US" sz="3300" i="0" dirty="0" smtClean="0">
                <a:solidFill>
                  <a:schemeClr val="accent2"/>
                </a:solidFill>
              </a:rPr>
              <a:t/>
            </a:r>
            <a:br>
              <a:rPr lang="zh-TW" altLang="en-US" sz="3300" i="0" dirty="0" smtClean="0">
                <a:solidFill>
                  <a:schemeClr val="accent2"/>
                </a:solidFill>
              </a:rPr>
            </a:br>
            <a:endParaRPr lang="zh-TW" altLang="en-US" sz="3300" i="0" dirty="0" smtClean="0">
              <a:solidFill>
                <a:schemeClr val="accent2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429000"/>
            <a:ext cx="6400800" cy="2160588"/>
          </a:xfrm>
        </p:spPr>
        <p:txBody>
          <a:bodyPr/>
          <a:lstStyle/>
          <a:p>
            <a:pPr eaLnBrk="1" hangingPunct="1"/>
            <a:r>
              <a:rPr lang="en-US" altLang="zh-TW" sz="3200" dirty="0"/>
              <a:t>Design of High Performance Internet Routers </a:t>
            </a:r>
          </a:p>
          <a:p>
            <a:pPr eaLnBrk="1" hangingPunct="1"/>
            <a:r>
              <a:rPr lang="en-US" altLang="zh-TW" sz="3200" dirty="0"/>
              <a:t>(</a:t>
            </a:r>
            <a:r>
              <a:rPr lang="zh-TW" altLang="en-US" sz="3200" dirty="0"/>
              <a:t>高效能網際網路路由器設計</a:t>
            </a:r>
            <a:r>
              <a:rPr lang="en-US" altLang="zh-TW" sz="3200" dirty="0"/>
              <a:t>)</a:t>
            </a:r>
          </a:p>
          <a:p>
            <a:pPr eaLnBrk="1" hangingPunct="1">
              <a:lnSpc>
                <a:spcPct val="90000"/>
              </a:lnSpc>
            </a:pPr>
            <a:endParaRPr kumimoji="0" lang="en-US" altLang="zh-TW" sz="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00113" y="1403350"/>
            <a:ext cx="7559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800" b="1">
              <a:solidFill>
                <a:schemeClr val="tx2"/>
              </a:solidFill>
              <a:latin typeface="Arial Black" panose="020B0A04020102020204" pitchFamily="34" charset="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52CECB7-8E79-4346-84BB-BD120B7AC84B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kumimoji="0" lang="en-US" altLang="zh-TW" sz="140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Related Work (1/7)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800" b="1" smtClean="0">
                <a:latin typeface="Times New Roman" panose="02020603050405020304" pitchFamily="18" charset="0"/>
              </a:rPr>
              <a:t>Update Scheme</a:t>
            </a:r>
          </a:p>
          <a:p>
            <a:pPr lvl="1"/>
            <a:r>
              <a:rPr lang="en-US" altLang="zh-TW" sz="2100" b="1" smtClean="0">
                <a:latin typeface="Times New Roman" panose="02020603050405020304" pitchFamily="18" charset="0"/>
              </a:rPr>
              <a:t>Prefix-length ordering (PLO) constraint:</a:t>
            </a:r>
            <a:r>
              <a:rPr lang="en-US" altLang="zh-TW" sz="1900" smtClean="0">
                <a:latin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sz="2100" smtClean="0">
                <a:solidFill>
                  <a:srgbClr val="0099FF"/>
                </a:solidFill>
                <a:latin typeface="Comic Sans MS" panose="030F0702030302020204" pitchFamily="66" charset="0"/>
              </a:rPr>
              <a:t>   		</a:t>
            </a:r>
            <a:r>
              <a:rPr lang="en-US" altLang="zh-TW" sz="1900" u="sng" smtClean="0">
                <a:latin typeface="Times New Roman" panose="02020603050405020304" pitchFamily="18" charset="0"/>
              </a:rPr>
              <a:t>Two prefixes of the same length don’t need to be in any specific </a:t>
            </a:r>
            <a:r>
              <a:rPr lang="en-US" altLang="zh-TW" sz="1900" smtClean="0">
                <a:latin typeface="Times New Roman" panose="02020603050405020304" pitchFamily="18" charset="0"/>
              </a:rPr>
              <a:t>	</a:t>
            </a:r>
            <a:r>
              <a:rPr lang="en-US" altLang="zh-TW" sz="1900" u="sng" smtClean="0">
                <a:latin typeface="Times New Roman" panose="02020603050405020304" pitchFamily="18" charset="0"/>
              </a:rPr>
              <a:t>order.</a:t>
            </a:r>
          </a:p>
          <a:p>
            <a:pPr lvl="2"/>
            <a:r>
              <a:rPr lang="en-US" altLang="zh-TW" sz="1700" smtClean="0">
                <a:solidFill>
                  <a:srgbClr val="FF3300"/>
                </a:solidFill>
                <a:latin typeface="Times New Roman" panose="02020603050405020304" pitchFamily="18" charset="0"/>
              </a:rPr>
              <a:t>PLO_OPT</a:t>
            </a:r>
          </a:p>
          <a:p>
            <a:endParaRPr lang="en-US" altLang="zh-TW" sz="1900" smtClean="0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 lvl="1"/>
            <a:r>
              <a:rPr lang="en-US" altLang="zh-TW" sz="1900" b="1" smtClean="0">
                <a:latin typeface="Times New Roman" panose="02020603050405020304" pitchFamily="18" charset="0"/>
              </a:rPr>
              <a:t>Chain-ancestor ordering (CAO) constraint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sz="2100" smtClean="0">
                <a:latin typeface="Comic Sans MS" panose="030F0702030302020204" pitchFamily="66" charset="0"/>
              </a:rPr>
              <a:t>    		</a:t>
            </a:r>
            <a:r>
              <a:rPr lang="en-US" altLang="zh-TW" sz="1900" u="sng" smtClean="0">
                <a:latin typeface="Times New Roman" panose="02020603050405020304" pitchFamily="18" charset="0"/>
              </a:rPr>
              <a:t>There’s an ordering constraint between two prefixes if and </a:t>
            </a:r>
            <a:r>
              <a:rPr lang="en-US" altLang="zh-TW" sz="1900" smtClean="0">
                <a:latin typeface="Times New Roman" panose="02020603050405020304" pitchFamily="18" charset="0"/>
              </a:rPr>
              <a:t>	</a:t>
            </a:r>
            <a:r>
              <a:rPr lang="en-US" altLang="zh-TW" sz="1900" u="sng" smtClean="0">
                <a:latin typeface="Times New Roman" panose="02020603050405020304" pitchFamily="18" charset="0"/>
              </a:rPr>
              <a:t>only if one is a prefix of the other (enclosure).</a:t>
            </a:r>
          </a:p>
          <a:p>
            <a:pPr lvl="2"/>
            <a:r>
              <a:rPr lang="en-US" altLang="zh-TW" sz="1700" smtClean="0">
                <a:solidFill>
                  <a:srgbClr val="FF3300"/>
                </a:solidFill>
                <a:latin typeface="Times New Roman" panose="02020603050405020304" pitchFamily="18" charset="0"/>
              </a:rPr>
              <a:t>CAO_OPT</a:t>
            </a:r>
            <a:endParaRPr lang="en-US" altLang="zh-TW" sz="200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7EAFA86-0B48-4580-893E-B29A8B45C801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kumimoji="0" lang="en-US" altLang="zh-TW" sz="140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Related Work (2/7)</a:t>
            </a:r>
            <a:endParaRPr lang="zh-TW" altLang="en-US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12875"/>
            <a:ext cx="5178425" cy="4860925"/>
          </a:xfrm>
        </p:spPr>
        <p:txBody>
          <a:bodyPr/>
          <a:lstStyle/>
          <a:p>
            <a:r>
              <a:rPr lang="en-US" altLang="zh-TW" sz="2400" smtClean="0">
                <a:latin typeface="Times New Roman" panose="02020603050405020304" pitchFamily="18" charset="0"/>
              </a:rPr>
              <a:t>PLO_OPT</a:t>
            </a:r>
          </a:p>
          <a:p>
            <a:pPr lvl="1">
              <a:lnSpc>
                <a:spcPct val="80000"/>
              </a:lnSpc>
            </a:pPr>
            <a:r>
              <a:rPr lang="en-US" altLang="zh-TW" sz="2000" smtClean="0">
                <a:solidFill>
                  <a:srgbClr val="0099CC"/>
                </a:solidFill>
                <a:latin typeface="Times New Roman" panose="02020603050405020304" pitchFamily="18" charset="0"/>
              </a:rPr>
              <a:t>Divide all prefixes into different groups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2000" smtClean="0">
                <a:solidFill>
                  <a:srgbClr val="0099CC"/>
                </a:solidFill>
                <a:latin typeface="Times New Roman" panose="02020603050405020304" pitchFamily="18" charset="0"/>
              </a:rPr>
              <a:t>	by length</a:t>
            </a:r>
            <a:r>
              <a:rPr lang="en-US" altLang="zh-TW" sz="2000" smtClean="0">
                <a:latin typeface="Times New Roman" panose="02020603050405020304" pitchFamily="18" charset="0"/>
              </a:rPr>
              <a:t>.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US" altLang="zh-TW" sz="2000" smtClean="0">
              <a:latin typeface="Times New Roman" panose="02020603050405020304" pitchFamily="18" charset="0"/>
            </a:endParaRPr>
          </a:p>
          <a:p>
            <a:pPr lvl="1">
              <a:lnSpc>
                <a:spcPct val="80000"/>
              </a:lnSpc>
            </a:pPr>
            <a:r>
              <a:rPr lang="en-US" altLang="zh-TW" sz="2000" smtClean="0">
                <a:latin typeface="Times New Roman" panose="02020603050405020304" pitchFamily="18" charset="0"/>
              </a:rPr>
              <a:t>Two prefixes in the </a:t>
            </a:r>
            <a:r>
              <a:rPr lang="en-US" altLang="zh-TW" sz="2000" smtClean="0">
                <a:solidFill>
                  <a:srgbClr val="0099CC"/>
                </a:solidFill>
                <a:latin typeface="Times New Roman" panose="02020603050405020304" pitchFamily="18" charset="0"/>
              </a:rPr>
              <a:t>same group </a:t>
            </a:r>
            <a:r>
              <a:rPr lang="en-US" altLang="zh-TW" sz="2000" smtClean="0">
                <a:latin typeface="Times New Roman" panose="02020603050405020304" pitchFamily="18" charset="0"/>
              </a:rPr>
              <a:t>can be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2000" smtClean="0">
                <a:latin typeface="Times New Roman" panose="02020603050405020304" pitchFamily="18" charset="0"/>
              </a:rPr>
              <a:t>	in any order.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US" altLang="zh-TW" sz="2000" smtClean="0">
              <a:latin typeface="Times New Roman" panose="02020603050405020304" pitchFamily="18" charset="0"/>
            </a:endParaRPr>
          </a:p>
          <a:p>
            <a:pPr lvl="1">
              <a:lnSpc>
                <a:spcPct val="80000"/>
              </a:lnSpc>
            </a:pPr>
            <a:r>
              <a:rPr lang="en-US" altLang="zh-TW" sz="2000" smtClean="0">
                <a:latin typeface="Times New Roman" panose="02020603050405020304" pitchFamily="18" charset="0"/>
              </a:rPr>
              <a:t>keep all the unused entries </a:t>
            </a:r>
            <a:r>
              <a:rPr lang="en-US" altLang="zh-TW" sz="2000" smtClean="0">
                <a:solidFill>
                  <a:srgbClr val="0099CC"/>
                </a:solidFill>
                <a:latin typeface="Times New Roman" panose="02020603050405020304" pitchFamily="18" charset="0"/>
              </a:rPr>
              <a:t>in the center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2000" smtClean="0">
                <a:solidFill>
                  <a:srgbClr val="0099CC"/>
                </a:solidFill>
                <a:latin typeface="Times New Roman" panose="02020603050405020304" pitchFamily="18" charset="0"/>
              </a:rPr>
              <a:t>	of the TCAM</a:t>
            </a:r>
            <a:r>
              <a:rPr lang="en-US" altLang="zh-TW" sz="2000" smtClean="0">
                <a:latin typeface="Times New Roman" panose="02020603050405020304" pitchFamily="18" charset="0"/>
              </a:rPr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altLang="zh-TW" sz="2000" smtClean="0">
              <a:latin typeface="Times New Roman" panose="02020603050405020304" pitchFamily="18" charset="0"/>
            </a:endParaRPr>
          </a:p>
          <a:p>
            <a:pPr lvl="1">
              <a:lnSpc>
                <a:spcPct val="80000"/>
              </a:lnSpc>
            </a:pPr>
            <a:r>
              <a:rPr lang="en-US" altLang="zh-TW" sz="2000" smtClean="0">
                <a:latin typeface="Times New Roman" panose="02020603050405020304" pitchFamily="18" charset="0"/>
              </a:rPr>
              <a:t>The worst-case number of memory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2000" smtClean="0">
                <a:latin typeface="Times New Roman" panose="02020603050405020304" pitchFamily="18" charset="0"/>
              </a:rPr>
              <a:t>	operations per update is </a:t>
            </a:r>
            <a:r>
              <a:rPr lang="en-US" altLang="zh-TW" sz="2000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L</a:t>
            </a:r>
            <a:r>
              <a:rPr lang="en-US" altLang="zh-TW" sz="2000" smtClean="0">
                <a:solidFill>
                  <a:srgbClr val="FF3300"/>
                </a:solidFill>
                <a:latin typeface="Times New Roman" panose="02020603050405020304" pitchFamily="18" charset="0"/>
              </a:rPr>
              <a:t>/2</a:t>
            </a:r>
            <a:r>
              <a:rPr lang="en-US" altLang="zh-TW" sz="2000" smtClean="0">
                <a:latin typeface="Times New Roman" panose="02020603050405020304" pitchFamily="18" charset="0"/>
              </a:rPr>
              <a:t>.</a:t>
            </a:r>
          </a:p>
          <a:p>
            <a:pPr lvl="1">
              <a:buFontTx/>
              <a:buNone/>
            </a:pPr>
            <a:r>
              <a:rPr lang="en-US" altLang="zh-TW" sz="1800" i="1" smtClean="0">
                <a:solidFill>
                  <a:srgbClr val="FF0000"/>
                </a:solidFill>
                <a:latin typeface="Times New Roman" panose="02020603050405020304" pitchFamily="18" charset="0"/>
              </a:rPr>
              <a:t>L</a:t>
            </a:r>
            <a:r>
              <a:rPr lang="en-US" altLang="zh-TW" sz="180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1800" smtClean="0">
                <a:latin typeface="Times New Roman" panose="02020603050405020304" pitchFamily="18" charset="0"/>
              </a:rPr>
              <a:t>is the number of distinct lengths</a:t>
            </a:r>
          </a:p>
          <a:p>
            <a:endParaRPr lang="en-US" altLang="zh-TW" sz="1800" smtClean="0">
              <a:latin typeface="Times New Roman" panose="02020603050405020304" pitchFamily="18" charset="0"/>
            </a:endParaRPr>
          </a:p>
        </p:txBody>
      </p:sp>
      <p:sp>
        <p:nvSpPr>
          <p:cNvPr id="13317" name="Text Box 18"/>
          <p:cNvSpPr txBox="1">
            <a:spLocks noChangeArrowheads="1"/>
          </p:cNvSpPr>
          <p:nvPr/>
        </p:nvSpPr>
        <p:spPr bwMode="auto">
          <a:xfrm>
            <a:off x="6948488" y="2205038"/>
            <a:ext cx="227012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/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/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/>
              <a:t>.</a:t>
            </a:r>
          </a:p>
        </p:txBody>
      </p:sp>
      <p:sp>
        <p:nvSpPr>
          <p:cNvPr id="13318" name="Text Box 19"/>
          <p:cNvSpPr txBox="1">
            <a:spLocks noChangeArrowheads="1"/>
          </p:cNvSpPr>
          <p:nvPr/>
        </p:nvSpPr>
        <p:spPr bwMode="auto">
          <a:xfrm>
            <a:off x="6948488" y="4400550"/>
            <a:ext cx="227012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/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/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/>
              <a:t>.</a:t>
            </a:r>
          </a:p>
        </p:txBody>
      </p:sp>
      <p:grpSp>
        <p:nvGrpSpPr>
          <p:cNvPr id="13319" name="群組 23"/>
          <p:cNvGrpSpPr>
            <a:grpSpLocks/>
          </p:cNvGrpSpPr>
          <p:nvPr/>
        </p:nvGrpSpPr>
        <p:grpSpPr bwMode="auto">
          <a:xfrm>
            <a:off x="5651500" y="1484313"/>
            <a:ext cx="2413000" cy="4608512"/>
            <a:chOff x="5651500" y="1484313"/>
            <a:chExt cx="2413000" cy="4213225"/>
          </a:xfrm>
        </p:grpSpPr>
        <p:sp>
          <p:nvSpPr>
            <p:cNvPr id="13322" name="Rectangle 8"/>
            <p:cNvSpPr>
              <a:spLocks noChangeArrowheads="1"/>
            </p:cNvSpPr>
            <p:nvPr/>
          </p:nvSpPr>
          <p:spPr bwMode="auto">
            <a:xfrm>
              <a:off x="6119813" y="1484313"/>
              <a:ext cx="1944687" cy="3968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/>
                <a:t>32-bit prefixes</a:t>
              </a:r>
            </a:p>
          </p:txBody>
        </p:sp>
        <p:sp>
          <p:nvSpPr>
            <p:cNvPr id="13323" name="Rectangle 9"/>
            <p:cNvSpPr>
              <a:spLocks noChangeArrowheads="1"/>
            </p:cNvSpPr>
            <p:nvPr/>
          </p:nvSpPr>
          <p:spPr bwMode="auto">
            <a:xfrm>
              <a:off x="6119813" y="1881188"/>
              <a:ext cx="1944687" cy="3968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/>
                <a:t>31-bit prefixes</a:t>
              </a:r>
              <a:endParaRPr lang="zh-TW" altLang="en-US" sz="1200"/>
            </a:p>
          </p:txBody>
        </p:sp>
        <p:sp>
          <p:nvSpPr>
            <p:cNvPr id="13324" name="Rectangle 10"/>
            <p:cNvSpPr>
              <a:spLocks noChangeArrowheads="1"/>
            </p:cNvSpPr>
            <p:nvPr/>
          </p:nvSpPr>
          <p:spPr bwMode="auto">
            <a:xfrm>
              <a:off x="6119813" y="2816225"/>
              <a:ext cx="1944687" cy="5762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/>
                <a:t>21-bit prefixes</a:t>
              </a:r>
              <a:endParaRPr lang="zh-TW" altLang="en-US" sz="1200"/>
            </a:p>
          </p:txBody>
        </p:sp>
        <p:sp>
          <p:nvSpPr>
            <p:cNvPr id="13325" name="Rectangle 11"/>
            <p:cNvSpPr>
              <a:spLocks noChangeArrowheads="1"/>
            </p:cNvSpPr>
            <p:nvPr/>
          </p:nvSpPr>
          <p:spPr bwMode="auto">
            <a:xfrm>
              <a:off x="6119813" y="2276475"/>
              <a:ext cx="1944687" cy="5397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1800"/>
            </a:p>
          </p:txBody>
        </p:sp>
        <p:sp>
          <p:nvSpPr>
            <p:cNvPr id="13326" name="Rectangle 12"/>
            <p:cNvSpPr>
              <a:spLocks noChangeArrowheads="1"/>
            </p:cNvSpPr>
            <p:nvPr/>
          </p:nvSpPr>
          <p:spPr bwMode="auto">
            <a:xfrm>
              <a:off x="6119813" y="4041775"/>
              <a:ext cx="1944687" cy="431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/>
                <a:t>20-bit prefixes</a:t>
              </a:r>
              <a:endParaRPr lang="zh-TW" altLang="en-US" sz="1200"/>
            </a:p>
          </p:txBody>
        </p:sp>
        <p:sp>
          <p:nvSpPr>
            <p:cNvPr id="13327" name="Rectangle 13"/>
            <p:cNvSpPr>
              <a:spLocks noChangeArrowheads="1"/>
            </p:cNvSpPr>
            <p:nvPr/>
          </p:nvSpPr>
          <p:spPr bwMode="auto">
            <a:xfrm>
              <a:off x="6119813" y="5049838"/>
              <a:ext cx="1944687" cy="3238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/>
                <a:t>9-bit prefixes</a:t>
              </a:r>
            </a:p>
          </p:txBody>
        </p:sp>
        <p:sp>
          <p:nvSpPr>
            <p:cNvPr id="13328" name="Rectangle 14"/>
            <p:cNvSpPr>
              <a:spLocks noChangeArrowheads="1"/>
            </p:cNvSpPr>
            <p:nvPr/>
          </p:nvSpPr>
          <p:spPr bwMode="auto">
            <a:xfrm>
              <a:off x="6119813" y="3392488"/>
              <a:ext cx="1944687" cy="6477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/>
                <a:t>free space</a:t>
              </a:r>
            </a:p>
          </p:txBody>
        </p:sp>
        <p:sp>
          <p:nvSpPr>
            <p:cNvPr id="13329" name="Rectangle 15"/>
            <p:cNvSpPr>
              <a:spLocks noChangeArrowheads="1"/>
            </p:cNvSpPr>
            <p:nvPr/>
          </p:nvSpPr>
          <p:spPr bwMode="auto">
            <a:xfrm>
              <a:off x="6119813" y="4473575"/>
              <a:ext cx="1944687" cy="5762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1800"/>
            </a:p>
          </p:txBody>
        </p:sp>
        <p:sp>
          <p:nvSpPr>
            <p:cNvPr id="13330" name="Rectangle 16"/>
            <p:cNvSpPr>
              <a:spLocks noChangeArrowheads="1"/>
            </p:cNvSpPr>
            <p:nvPr/>
          </p:nvSpPr>
          <p:spPr bwMode="auto">
            <a:xfrm>
              <a:off x="6119813" y="5373688"/>
              <a:ext cx="1944687" cy="3238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/>
                <a:t>8-bit prefixes</a:t>
              </a:r>
            </a:p>
          </p:txBody>
        </p:sp>
        <p:sp>
          <p:nvSpPr>
            <p:cNvPr id="13331" name="Text Box 20"/>
            <p:cNvSpPr txBox="1">
              <a:spLocks noChangeArrowheads="1"/>
            </p:cNvSpPr>
            <p:nvPr/>
          </p:nvSpPr>
          <p:spPr bwMode="auto">
            <a:xfrm>
              <a:off x="5760132" y="1484784"/>
              <a:ext cx="252413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/>
                <a:t>1</a:t>
              </a:r>
            </a:p>
          </p:txBody>
        </p:sp>
        <p:sp>
          <p:nvSpPr>
            <p:cNvPr id="13332" name="Text Box 21"/>
            <p:cNvSpPr txBox="1">
              <a:spLocks noChangeArrowheads="1"/>
            </p:cNvSpPr>
            <p:nvPr/>
          </p:nvSpPr>
          <p:spPr bwMode="auto">
            <a:xfrm rot="10800000" flipV="1">
              <a:off x="5651500" y="5048791"/>
              <a:ext cx="468313" cy="251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/>
                <a:t>24</a:t>
              </a:r>
            </a:p>
          </p:txBody>
        </p:sp>
        <p:sp>
          <p:nvSpPr>
            <p:cNvPr id="13333" name="Text Box 22"/>
            <p:cNvSpPr txBox="1">
              <a:spLocks noChangeArrowheads="1"/>
            </p:cNvSpPr>
            <p:nvPr/>
          </p:nvSpPr>
          <p:spPr bwMode="auto">
            <a:xfrm>
              <a:off x="5651500" y="5408722"/>
              <a:ext cx="468313" cy="251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/>
                <a:t>25</a:t>
              </a:r>
            </a:p>
          </p:txBody>
        </p:sp>
      </p:grpSp>
      <p:sp>
        <p:nvSpPr>
          <p:cNvPr id="13320" name="文字方塊 24"/>
          <p:cNvSpPr txBox="1">
            <a:spLocks noChangeArrowheads="1"/>
          </p:cNvSpPr>
          <p:nvPr/>
        </p:nvSpPr>
        <p:spPr bwMode="auto">
          <a:xfrm>
            <a:off x="6948488" y="2276475"/>
            <a:ext cx="2524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latin typeface="Times New Roman" panose="02020603050405020304" pitchFamily="18" charset="0"/>
              </a:rPr>
              <a:t>.</a:t>
            </a:r>
            <a:endParaRPr lang="zh-TW" altLang="en-US" sz="1200" b="1">
              <a:latin typeface="Times New Roman" panose="02020603050405020304" pitchFamily="18" charset="0"/>
            </a:endParaRPr>
          </a:p>
        </p:txBody>
      </p:sp>
      <p:sp>
        <p:nvSpPr>
          <p:cNvPr id="13321" name="文字方塊 25"/>
          <p:cNvSpPr txBox="1">
            <a:spLocks noChangeArrowheads="1"/>
          </p:cNvSpPr>
          <p:nvPr/>
        </p:nvSpPr>
        <p:spPr bwMode="auto">
          <a:xfrm>
            <a:off x="6948488" y="4760913"/>
            <a:ext cx="2524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latin typeface="Times New Roman" panose="02020603050405020304" pitchFamily="18" charset="0"/>
              </a:rPr>
              <a:t>.</a:t>
            </a:r>
            <a:endParaRPr lang="zh-TW" altLang="en-US" sz="12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字方塊 24"/>
          <p:cNvSpPr txBox="1">
            <a:spLocks noChangeArrowheads="1"/>
          </p:cNvSpPr>
          <p:nvPr/>
        </p:nvSpPr>
        <p:spPr bwMode="auto">
          <a:xfrm>
            <a:off x="827088" y="2924175"/>
            <a:ext cx="2305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Prefix:208.12.63.82/32</a:t>
            </a: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6" name="文字方塊 75"/>
          <p:cNvSpPr txBox="1">
            <a:spLocks noChangeArrowheads="1"/>
          </p:cNvSpPr>
          <p:nvPr/>
        </p:nvSpPr>
        <p:spPr bwMode="auto">
          <a:xfrm>
            <a:off x="827088" y="2924175"/>
            <a:ext cx="2305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Prefix:208.12.82/20</a:t>
            </a: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1434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Related Work (3/7)</a:t>
            </a:r>
            <a:endParaRPr lang="zh-TW" altLang="en-US" smtClean="0"/>
          </a:p>
        </p:txBody>
      </p:sp>
      <p:sp>
        <p:nvSpPr>
          <p:cNvPr id="14341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2811774-9193-4BD1-8C15-898E726A7EC8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kumimoji="0" lang="en-US" altLang="zh-TW" sz="1400"/>
          </a:p>
        </p:txBody>
      </p:sp>
      <p:grpSp>
        <p:nvGrpSpPr>
          <p:cNvPr id="14342" name="群組 23"/>
          <p:cNvGrpSpPr>
            <a:grpSpLocks/>
          </p:cNvGrpSpPr>
          <p:nvPr/>
        </p:nvGrpSpPr>
        <p:grpSpPr bwMode="auto">
          <a:xfrm>
            <a:off x="5651500" y="1484313"/>
            <a:ext cx="2413000" cy="4608512"/>
            <a:chOff x="5651500" y="1484313"/>
            <a:chExt cx="2413000" cy="4213225"/>
          </a:xfrm>
        </p:grpSpPr>
        <p:sp>
          <p:nvSpPr>
            <p:cNvPr id="14362" name="Rectangle 8"/>
            <p:cNvSpPr>
              <a:spLocks noChangeArrowheads="1"/>
            </p:cNvSpPr>
            <p:nvPr/>
          </p:nvSpPr>
          <p:spPr bwMode="auto">
            <a:xfrm>
              <a:off x="6119813" y="1484313"/>
              <a:ext cx="1944687" cy="3968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/>
                <a:t>32-bit prefixes</a:t>
              </a:r>
            </a:p>
          </p:txBody>
        </p:sp>
        <p:sp>
          <p:nvSpPr>
            <p:cNvPr id="14363" name="Rectangle 9"/>
            <p:cNvSpPr>
              <a:spLocks noChangeArrowheads="1"/>
            </p:cNvSpPr>
            <p:nvPr/>
          </p:nvSpPr>
          <p:spPr bwMode="auto">
            <a:xfrm>
              <a:off x="6119813" y="1881188"/>
              <a:ext cx="1944687" cy="3968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/>
                <a:t>31-bit prefixes</a:t>
              </a:r>
              <a:endParaRPr lang="zh-TW" altLang="en-US" sz="1200"/>
            </a:p>
          </p:txBody>
        </p:sp>
        <p:sp>
          <p:nvSpPr>
            <p:cNvPr id="14364" name="Rectangle 10"/>
            <p:cNvSpPr>
              <a:spLocks noChangeArrowheads="1"/>
            </p:cNvSpPr>
            <p:nvPr/>
          </p:nvSpPr>
          <p:spPr bwMode="auto">
            <a:xfrm>
              <a:off x="6119813" y="2816225"/>
              <a:ext cx="1944687" cy="5762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/>
                <a:t>21-bit prefixes</a:t>
              </a:r>
              <a:endParaRPr lang="zh-TW" altLang="en-US" sz="1200"/>
            </a:p>
          </p:txBody>
        </p:sp>
        <p:sp>
          <p:nvSpPr>
            <p:cNvPr id="14365" name="Rectangle 11"/>
            <p:cNvSpPr>
              <a:spLocks noChangeArrowheads="1"/>
            </p:cNvSpPr>
            <p:nvPr/>
          </p:nvSpPr>
          <p:spPr bwMode="auto">
            <a:xfrm>
              <a:off x="6119813" y="2276475"/>
              <a:ext cx="1944687" cy="5397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1800"/>
            </a:p>
          </p:txBody>
        </p:sp>
        <p:sp>
          <p:nvSpPr>
            <p:cNvPr id="14366" name="Rectangle 12"/>
            <p:cNvSpPr>
              <a:spLocks noChangeArrowheads="1"/>
            </p:cNvSpPr>
            <p:nvPr/>
          </p:nvSpPr>
          <p:spPr bwMode="auto">
            <a:xfrm>
              <a:off x="6119813" y="4041775"/>
              <a:ext cx="1944687" cy="431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/>
                <a:t>20-bit prefixes</a:t>
              </a:r>
              <a:endParaRPr lang="zh-TW" altLang="en-US" sz="1200"/>
            </a:p>
          </p:txBody>
        </p:sp>
        <p:sp>
          <p:nvSpPr>
            <p:cNvPr id="14367" name="Rectangle 13"/>
            <p:cNvSpPr>
              <a:spLocks noChangeArrowheads="1"/>
            </p:cNvSpPr>
            <p:nvPr/>
          </p:nvSpPr>
          <p:spPr bwMode="auto">
            <a:xfrm>
              <a:off x="6119813" y="5049838"/>
              <a:ext cx="1944687" cy="3238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/>
                <a:t>9-bit prefixes</a:t>
              </a:r>
            </a:p>
          </p:txBody>
        </p:sp>
        <p:sp>
          <p:nvSpPr>
            <p:cNvPr id="14368" name="Rectangle 14"/>
            <p:cNvSpPr>
              <a:spLocks noChangeArrowheads="1"/>
            </p:cNvSpPr>
            <p:nvPr/>
          </p:nvSpPr>
          <p:spPr bwMode="auto">
            <a:xfrm>
              <a:off x="6119813" y="3392488"/>
              <a:ext cx="1944687" cy="6477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/>
                <a:t>free space</a:t>
              </a:r>
            </a:p>
          </p:txBody>
        </p:sp>
        <p:sp>
          <p:nvSpPr>
            <p:cNvPr id="14369" name="Rectangle 15"/>
            <p:cNvSpPr>
              <a:spLocks noChangeArrowheads="1"/>
            </p:cNvSpPr>
            <p:nvPr/>
          </p:nvSpPr>
          <p:spPr bwMode="auto">
            <a:xfrm>
              <a:off x="6119813" y="4473575"/>
              <a:ext cx="1944687" cy="5762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1800"/>
            </a:p>
          </p:txBody>
        </p:sp>
        <p:sp>
          <p:nvSpPr>
            <p:cNvPr id="14370" name="Rectangle 16"/>
            <p:cNvSpPr>
              <a:spLocks noChangeArrowheads="1"/>
            </p:cNvSpPr>
            <p:nvPr/>
          </p:nvSpPr>
          <p:spPr bwMode="auto">
            <a:xfrm>
              <a:off x="6119813" y="5373688"/>
              <a:ext cx="1944687" cy="3238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/>
                <a:t>8-bit prefixes</a:t>
              </a:r>
            </a:p>
          </p:txBody>
        </p:sp>
        <p:sp>
          <p:nvSpPr>
            <p:cNvPr id="14371" name="Text Box 20"/>
            <p:cNvSpPr txBox="1">
              <a:spLocks noChangeArrowheads="1"/>
            </p:cNvSpPr>
            <p:nvPr/>
          </p:nvSpPr>
          <p:spPr bwMode="auto">
            <a:xfrm>
              <a:off x="5760132" y="1484784"/>
              <a:ext cx="252413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/>
                <a:t>1</a:t>
              </a:r>
            </a:p>
          </p:txBody>
        </p:sp>
        <p:sp>
          <p:nvSpPr>
            <p:cNvPr id="14372" name="Text Box 21"/>
            <p:cNvSpPr txBox="1">
              <a:spLocks noChangeArrowheads="1"/>
            </p:cNvSpPr>
            <p:nvPr/>
          </p:nvSpPr>
          <p:spPr bwMode="auto">
            <a:xfrm rot="10800000" flipV="1">
              <a:off x="5651500" y="5060536"/>
              <a:ext cx="468313" cy="253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/>
                <a:t>24</a:t>
              </a:r>
            </a:p>
          </p:txBody>
        </p:sp>
        <p:sp>
          <p:nvSpPr>
            <p:cNvPr id="14373" name="Text Box 22"/>
            <p:cNvSpPr txBox="1">
              <a:spLocks noChangeArrowheads="1"/>
            </p:cNvSpPr>
            <p:nvPr/>
          </p:nvSpPr>
          <p:spPr bwMode="auto">
            <a:xfrm>
              <a:off x="5652120" y="5409220"/>
              <a:ext cx="468313" cy="253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/>
                <a:t>25</a:t>
              </a:r>
            </a:p>
          </p:txBody>
        </p:sp>
      </p:grpSp>
      <p:sp>
        <p:nvSpPr>
          <p:cNvPr id="23" name="文字方塊 22"/>
          <p:cNvSpPr txBox="1">
            <a:spLocks noChangeArrowheads="1"/>
          </p:cNvSpPr>
          <p:nvPr/>
        </p:nvSpPr>
        <p:spPr bwMode="auto">
          <a:xfrm>
            <a:off x="827088" y="1557338"/>
            <a:ext cx="21605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PLO_OPT </a:t>
            </a:r>
            <a:r>
              <a:rPr lang="en-US" altLang="zh-TW" sz="1800">
                <a:solidFill>
                  <a:srgbClr val="C00000"/>
                </a:solidFill>
                <a:latin typeface="Times New Roman" panose="02020603050405020304" pitchFamily="18" charset="0"/>
              </a:rPr>
              <a:t>Insertion</a:t>
            </a:r>
            <a:endParaRPr lang="zh-TW" altLang="en-US" sz="18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文字方塊 23"/>
          <p:cNvSpPr txBox="1">
            <a:spLocks noChangeArrowheads="1"/>
          </p:cNvSpPr>
          <p:nvPr/>
        </p:nvSpPr>
        <p:spPr bwMode="auto">
          <a:xfrm>
            <a:off x="827088" y="1557338"/>
            <a:ext cx="2016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PLO_OPT </a:t>
            </a:r>
            <a:r>
              <a:rPr lang="en-US" altLang="zh-TW" sz="1800">
                <a:solidFill>
                  <a:srgbClr val="C00000"/>
                </a:solidFill>
                <a:latin typeface="Times New Roman" panose="02020603050405020304" pitchFamily="18" charset="0"/>
              </a:rPr>
              <a:t>Deletion</a:t>
            </a:r>
            <a:endParaRPr lang="zh-TW" altLang="en-US" sz="18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2771775" y="2960688"/>
            <a:ext cx="323850" cy="28892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28" name="直線單箭頭接點 27"/>
          <p:cNvCxnSpPr/>
          <p:nvPr/>
        </p:nvCxnSpPr>
        <p:spPr>
          <a:xfrm>
            <a:off x="5076825" y="1736725"/>
            <a:ext cx="100806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/>
          <p:nvPr/>
        </p:nvCxnSpPr>
        <p:spPr>
          <a:xfrm>
            <a:off x="5976938" y="1916113"/>
            <a:ext cx="2195512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弧形箭號 (左彎) 30"/>
          <p:cNvSpPr/>
          <p:nvPr/>
        </p:nvSpPr>
        <p:spPr>
          <a:xfrm>
            <a:off x="8064500" y="1916113"/>
            <a:ext cx="252413" cy="50482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4349" name="文字方塊 31"/>
          <p:cNvSpPr txBox="1">
            <a:spLocks noChangeArrowheads="1"/>
          </p:cNvSpPr>
          <p:nvPr/>
        </p:nvSpPr>
        <p:spPr bwMode="auto">
          <a:xfrm>
            <a:off x="6948488" y="2276475"/>
            <a:ext cx="2524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latin typeface="Times New Roman" panose="02020603050405020304" pitchFamily="18" charset="0"/>
              </a:rPr>
              <a:t>.</a:t>
            </a:r>
            <a:endParaRPr lang="zh-TW" altLang="en-US" sz="1200" b="1">
              <a:latin typeface="Times New Roman" panose="02020603050405020304" pitchFamily="18" charset="0"/>
            </a:endParaRPr>
          </a:p>
        </p:txBody>
      </p:sp>
      <p:sp>
        <p:nvSpPr>
          <p:cNvPr id="14350" name="文字方塊 32"/>
          <p:cNvSpPr txBox="1">
            <a:spLocks noChangeArrowheads="1"/>
          </p:cNvSpPr>
          <p:nvPr/>
        </p:nvSpPr>
        <p:spPr bwMode="auto">
          <a:xfrm>
            <a:off x="6948488" y="4760913"/>
            <a:ext cx="2524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latin typeface="Times New Roman" panose="02020603050405020304" pitchFamily="18" charset="0"/>
              </a:rPr>
              <a:t>.</a:t>
            </a:r>
            <a:endParaRPr lang="zh-TW" altLang="en-US" sz="1200" b="1">
              <a:latin typeface="Times New Roman" panose="02020603050405020304" pitchFamily="18" charset="0"/>
            </a:endParaRPr>
          </a:p>
        </p:txBody>
      </p:sp>
      <p:sp>
        <p:nvSpPr>
          <p:cNvPr id="34" name="弧形箭號 (左彎) 33"/>
          <p:cNvSpPr/>
          <p:nvPr/>
        </p:nvSpPr>
        <p:spPr>
          <a:xfrm>
            <a:off x="8064500" y="2960688"/>
            <a:ext cx="252413" cy="68421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41" name="弧形箭號 (左彎) 40"/>
          <p:cNvSpPr/>
          <p:nvPr/>
        </p:nvSpPr>
        <p:spPr>
          <a:xfrm>
            <a:off x="8064500" y="2349500"/>
            <a:ext cx="252413" cy="32385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42" name="弧形箭號 (左彎) 41"/>
          <p:cNvSpPr/>
          <p:nvPr/>
        </p:nvSpPr>
        <p:spPr>
          <a:xfrm>
            <a:off x="8064500" y="2636838"/>
            <a:ext cx="252413" cy="32385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45" name="文字方塊 44"/>
          <p:cNvSpPr txBox="1">
            <a:spLocks noChangeArrowheads="1"/>
          </p:cNvSpPr>
          <p:nvPr/>
        </p:nvSpPr>
        <p:spPr bwMode="auto">
          <a:xfrm>
            <a:off x="3995738" y="3716338"/>
            <a:ext cx="22685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>
                <a:latin typeface="Times New Roman" panose="02020603050405020304" pitchFamily="18" charset="0"/>
              </a:rPr>
              <a:t>Free space start boundary +1</a:t>
            </a:r>
            <a:endParaRPr lang="zh-TW" altLang="en-US" sz="1400">
              <a:latin typeface="Times New Roman" panose="02020603050405020304" pitchFamily="18" charset="0"/>
            </a:endParaRPr>
          </a:p>
        </p:txBody>
      </p:sp>
      <p:cxnSp>
        <p:nvCxnSpPr>
          <p:cNvPr id="54" name="直線接點 53"/>
          <p:cNvCxnSpPr/>
          <p:nvPr/>
        </p:nvCxnSpPr>
        <p:spPr>
          <a:xfrm>
            <a:off x="6119813" y="3608388"/>
            <a:ext cx="1944687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單箭頭接點 76"/>
          <p:cNvCxnSpPr/>
          <p:nvPr/>
        </p:nvCxnSpPr>
        <p:spPr>
          <a:xfrm>
            <a:off x="5040313" y="4545013"/>
            <a:ext cx="1008062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接點 77"/>
          <p:cNvCxnSpPr/>
          <p:nvPr/>
        </p:nvCxnSpPr>
        <p:spPr>
          <a:xfrm>
            <a:off x="5976938" y="4652963"/>
            <a:ext cx="2195512" cy="0"/>
          </a:xfrm>
          <a:prstGeom prst="line">
            <a:avLst/>
          </a:prstGeom>
          <a:ln w="38100">
            <a:solidFill>
              <a:srgbClr val="00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弧形箭號 (左彎) 79"/>
          <p:cNvSpPr/>
          <p:nvPr/>
        </p:nvSpPr>
        <p:spPr>
          <a:xfrm>
            <a:off x="8064500" y="4292600"/>
            <a:ext cx="252413" cy="39687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2484438" y="2960688"/>
            <a:ext cx="323850" cy="28892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82" name="文字方塊 81"/>
          <p:cNvSpPr txBox="1">
            <a:spLocks noChangeArrowheads="1"/>
          </p:cNvSpPr>
          <p:nvPr/>
        </p:nvSpPr>
        <p:spPr bwMode="auto">
          <a:xfrm>
            <a:off x="3995738" y="3716338"/>
            <a:ext cx="22685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>
                <a:latin typeface="Times New Roman" panose="02020603050405020304" pitchFamily="18" charset="0"/>
              </a:rPr>
              <a:t>Free space end boundary +1</a:t>
            </a:r>
            <a:endParaRPr lang="zh-TW" altLang="en-US" sz="1400">
              <a:latin typeface="Times New Roman" panose="02020603050405020304" pitchFamily="18" charset="0"/>
            </a:endParaRPr>
          </a:p>
        </p:txBody>
      </p:sp>
      <p:cxnSp>
        <p:nvCxnSpPr>
          <p:cNvPr id="83" name="直線接點 82"/>
          <p:cNvCxnSpPr/>
          <p:nvPr/>
        </p:nvCxnSpPr>
        <p:spPr>
          <a:xfrm>
            <a:off x="6119813" y="4329113"/>
            <a:ext cx="1944687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5" grpId="1"/>
      <p:bldP spid="76" grpId="0"/>
      <p:bldP spid="23" grpId="0"/>
      <p:bldP spid="23" grpId="1"/>
      <p:bldP spid="24" grpId="0"/>
      <p:bldP spid="26" grpId="0" animBg="1"/>
      <p:bldP spid="26" grpId="1" animBg="1"/>
      <p:bldP spid="31" grpId="0" animBg="1"/>
      <p:bldP spid="31" grpId="1" animBg="1"/>
      <p:bldP spid="34" grpId="0" animBg="1"/>
      <p:bldP spid="34" grpId="1" animBg="1"/>
      <p:bldP spid="41" grpId="0" animBg="1"/>
      <p:bldP spid="41" grpId="1" animBg="1"/>
      <p:bldP spid="42" grpId="0" animBg="1"/>
      <p:bldP spid="42" grpId="1" animBg="1"/>
      <p:bldP spid="45" grpId="0"/>
      <p:bldP spid="45" grpId="1"/>
      <p:bldP spid="80" grpId="0" animBg="1"/>
      <p:bldP spid="81" grpId="0" animBg="1"/>
      <p:bldP spid="8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內容版面配置區 2"/>
          <p:cNvSpPr>
            <a:spLocks noGrp="1"/>
          </p:cNvSpPr>
          <p:nvPr>
            <p:ph idx="1"/>
          </p:nvPr>
        </p:nvSpPr>
        <p:spPr>
          <a:xfrm>
            <a:off x="755650" y="1412875"/>
            <a:ext cx="7696200" cy="4530725"/>
          </a:xfrm>
        </p:spPr>
        <p:txBody>
          <a:bodyPr/>
          <a:lstStyle/>
          <a:p>
            <a:r>
              <a:rPr lang="en-US" altLang="zh-TW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CAO_OPT</a:t>
            </a:r>
          </a:p>
          <a:p>
            <a:pPr lvl="1"/>
            <a:r>
              <a:rPr lang="en-US" altLang="zh-TW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PLO constraint is more restrictive, the constraint can be relaxed to only </a:t>
            </a:r>
            <a:r>
              <a:rPr lang="en-US" altLang="zh-TW" sz="2000" smtClean="0">
                <a:solidFill>
                  <a:srgbClr val="0099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overlapping prefixes.</a:t>
            </a:r>
          </a:p>
          <a:p>
            <a:pPr lvl="1">
              <a:buFontTx/>
              <a:buNone/>
            </a:pPr>
            <a:endParaRPr lang="en-US" altLang="zh-TW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zh-TW" altLang="en-US" smtClean="0"/>
          </a:p>
        </p:txBody>
      </p:sp>
      <p:sp>
        <p:nvSpPr>
          <p:cNvPr id="15363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Related Work (4/9)</a:t>
            </a:r>
            <a:endParaRPr lang="zh-TW" altLang="en-US" smtClean="0"/>
          </a:p>
        </p:txBody>
      </p:sp>
      <p:sp>
        <p:nvSpPr>
          <p:cNvPr id="15364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FDE852A-29B9-4945-8499-4645B48ED586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kumimoji="0" lang="en-US" altLang="zh-TW" sz="1400"/>
          </a:p>
        </p:txBody>
      </p:sp>
      <p:sp>
        <p:nvSpPr>
          <p:cNvPr id="15365" name="文字方塊 6"/>
          <p:cNvSpPr txBox="1">
            <a:spLocks noChangeArrowheads="1"/>
          </p:cNvSpPr>
          <p:nvPr/>
        </p:nvSpPr>
        <p:spPr bwMode="auto">
          <a:xfrm>
            <a:off x="1439863" y="5768975"/>
            <a:ext cx="6588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cs typeface="Times New Roman" panose="02020603050405020304" pitchFamily="18" charset="0"/>
              </a:rPr>
              <a:t>Prefixes that lie on the same chain of the trie need to be ordered.</a:t>
            </a:r>
          </a:p>
        </p:txBody>
      </p:sp>
      <p:grpSp>
        <p:nvGrpSpPr>
          <p:cNvPr id="15366" name="Group 45"/>
          <p:cNvGrpSpPr>
            <a:grpSpLocks/>
          </p:cNvGrpSpPr>
          <p:nvPr/>
        </p:nvGrpSpPr>
        <p:grpSpPr bwMode="auto">
          <a:xfrm>
            <a:off x="5256213" y="2276475"/>
            <a:ext cx="2484437" cy="3541713"/>
            <a:chOff x="3175" y="1434"/>
            <a:chExt cx="1837" cy="2079"/>
          </a:xfrm>
        </p:grpSpPr>
        <p:sp>
          <p:nvSpPr>
            <p:cNvPr id="15385" name="Rectangle 10"/>
            <p:cNvSpPr>
              <a:spLocks noChangeArrowheads="1"/>
            </p:cNvSpPr>
            <p:nvPr/>
          </p:nvSpPr>
          <p:spPr bwMode="auto">
            <a:xfrm>
              <a:off x="3175" y="1434"/>
              <a:ext cx="1837" cy="206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14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86" name="Oval 11"/>
            <p:cNvSpPr>
              <a:spLocks noChangeArrowheads="1"/>
            </p:cNvSpPr>
            <p:nvPr/>
          </p:nvSpPr>
          <p:spPr bwMode="auto">
            <a:xfrm>
              <a:off x="3802" y="3353"/>
              <a:ext cx="269" cy="115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200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5387" name="Oval 12"/>
            <p:cNvSpPr>
              <a:spLocks noChangeArrowheads="1"/>
            </p:cNvSpPr>
            <p:nvPr/>
          </p:nvSpPr>
          <p:spPr bwMode="auto">
            <a:xfrm>
              <a:off x="4564" y="2777"/>
              <a:ext cx="269" cy="115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200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5388" name="Oval 13"/>
            <p:cNvSpPr>
              <a:spLocks noChangeArrowheads="1"/>
            </p:cNvSpPr>
            <p:nvPr/>
          </p:nvSpPr>
          <p:spPr bwMode="auto">
            <a:xfrm>
              <a:off x="3354" y="2087"/>
              <a:ext cx="269" cy="115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200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5389" name="Oval 14"/>
            <p:cNvSpPr>
              <a:spLocks noChangeArrowheads="1"/>
            </p:cNvSpPr>
            <p:nvPr/>
          </p:nvSpPr>
          <p:spPr bwMode="auto">
            <a:xfrm>
              <a:off x="3488" y="1664"/>
              <a:ext cx="269" cy="11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200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5390" name="Text Box 19"/>
            <p:cNvSpPr txBox="1">
              <a:spLocks noChangeArrowheads="1"/>
            </p:cNvSpPr>
            <p:nvPr/>
          </p:nvSpPr>
          <p:spPr bwMode="auto">
            <a:xfrm>
              <a:off x="4071" y="3315"/>
              <a:ext cx="319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zh-TW" sz="16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Q1</a:t>
              </a:r>
            </a:p>
          </p:txBody>
        </p:sp>
        <p:sp>
          <p:nvSpPr>
            <p:cNvPr id="15391" name="Text Box 20"/>
            <p:cNvSpPr txBox="1">
              <a:spLocks noChangeArrowheads="1"/>
            </p:cNvSpPr>
            <p:nvPr/>
          </p:nvSpPr>
          <p:spPr bwMode="auto">
            <a:xfrm>
              <a:off x="4294" y="2739"/>
              <a:ext cx="319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zh-TW" sz="16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Q4</a:t>
              </a:r>
            </a:p>
          </p:txBody>
        </p:sp>
        <p:sp>
          <p:nvSpPr>
            <p:cNvPr id="15392" name="Text Box 21"/>
            <p:cNvSpPr txBox="1">
              <a:spLocks noChangeArrowheads="1"/>
            </p:cNvSpPr>
            <p:nvPr/>
          </p:nvSpPr>
          <p:spPr bwMode="auto">
            <a:xfrm>
              <a:off x="3667" y="2011"/>
              <a:ext cx="319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zh-TW" sz="16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Q2</a:t>
              </a:r>
            </a:p>
          </p:txBody>
        </p:sp>
        <p:sp>
          <p:nvSpPr>
            <p:cNvPr id="15393" name="Text Box 22"/>
            <p:cNvSpPr txBox="1">
              <a:spLocks noChangeArrowheads="1"/>
            </p:cNvSpPr>
            <p:nvPr/>
          </p:nvSpPr>
          <p:spPr bwMode="auto">
            <a:xfrm>
              <a:off x="3757" y="1627"/>
              <a:ext cx="538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zh-TW" sz="16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Q3</a:t>
              </a:r>
            </a:p>
          </p:txBody>
        </p:sp>
        <p:sp>
          <p:nvSpPr>
            <p:cNvPr id="15394" name="Line 24"/>
            <p:cNvSpPr>
              <a:spLocks noChangeShapeType="1"/>
            </p:cNvSpPr>
            <p:nvPr/>
          </p:nvSpPr>
          <p:spPr bwMode="auto">
            <a:xfrm flipV="1">
              <a:off x="3980" y="2867"/>
              <a:ext cx="671" cy="46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95" name="Line 38"/>
            <p:cNvSpPr>
              <a:spLocks noChangeShapeType="1"/>
            </p:cNvSpPr>
            <p:nvPr/>
          </p:nvSpPr>
          <p:spPr bwMode="auto">
            <a:xfrm>
              <a:off x="3175" y="1620"/>
              <a:ext cx="1837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96" name="Line 39"/>
            <p:cNvSpPr>
              <a:spLocks noChangeShapeType="1"/>
            </p:cNvSpPr>
            <p:nvPr/>
          </p:nvSpPr>
          <p:spPr bwMode="auto">
            <a:xfrm>
              <a:off x="3175" y="1812"/>
              <a:ext cx="1837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97" name="Line 40"/>
            <p:cNvSpPr>
              <a:spLocks noChangeShapeType="1"/>
            </p:cNvSpPr>
            <p:nvPr/>
          </p:nvSpPr>
          <p:spPr bwMode="auto">
            <a:xfrm>
              <a:off x="3175" y="3270"/>
              <a:ext cx="1837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98" name="Line 42"/>
            <p:cNvSpPr>
              <a:spLocks noChangeShapeType="1"/>
            </p:cNvSpPr>
            <p:nvPr/>
          </p:nvSpPr>
          <p:spPr bwMode="auto">
            <a:xfrm>
              <a:off x="3175" y="2887"/>
              <a:ext cx="1837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" name="Rectangle 43"/>
            <p:cNvSpPr>
              <a:spLocks noChangeArrowheads="1"/>
            </p:cNvSpPr>
            <p:nvPr/>
          </p:nvSpPr>
          <p:spPr bwMode="auto">
            <a:xfrm>
              <a:off x="3175" y="2427"/>
              <a:ext cx="1837" cy="26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en-US" sz="1400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5400" name="Line 44"/>
            <p:cNvSpPr>
              <a:spLocks noChangeShapeType="1"/>
            </p:cNvSpPr>
            <p:nvPr/>
          </p:nvSpPr>
          <p:spPr bwMode="auto">
            <a:xfrm>
              <a:off x="3175" y="2196"/>
              <a:ext cx="1837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01" name="Line 45"/>
            <p:cNvSpPr>
              <a:spLocks noChangeShapeType="1"/>
            </p:cNvSpPr>
            <p:nvPr/>
          </p:nvSpPr>
          <p:spPr bwMode="auto">
            <a:xfrm flipH="1" flipV="1">
              <a:off x="3461" y="2184"/>
              <a:ext cx="807" cy="92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02" name="Line 45"/>
            <p:cNvSpPr>
              <a:spLocks noChangeShapeType="1"/>
            </p:cNvSpPr>
            <p:nvPr/>
          </p:nvSpPr>
          <p:spPr bwMode="auto">
            <a:xfrm flipV="1">
              <a:off x="3469" y="1768"/>
              <a:ext cx="122" cy="33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03" name="文字方塊 34"/>
            <p:cNvSpPr txBox="1">
              <a:spLocks noChangeArrowheads="1"/>
            </p:cNvSpPr>
            <p:nvPr/>
          </p:nvSpPr>
          <p:spPr bwMode="auto">
            <a:xfrm>
              <a:off x="3494" y="2453"/>
              <a:ext cx="1249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</a:rPr>
                <a:t>free space</a:t>
              </a:r>
              <a:endParaRPr lang="zh-TW" altLang="en-US" sz="18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5367" name="Group 56"/>
          <p:cNvGrpSpPr>
            <a:grpSpLocks/>
          </p:cNvGrpSpPr>
          <p:nvPr/>
        </p:nvGrpSpPr>
        <p:grpSpPr bwMode="auto">
          <a:xfrm>
            <a:off x="863600" y="3068638"/>
            <a:ext cx="3673475" cy="2232025"/>
            <a:chOff x="453" y="1933"/>
            <a:chExt cx="2518" cy="1588"/>
          </a:xfrm>
        </p:grpSpPr>
        <p:sp>
          <p:nvSpPr>
            <p:cNvPr id="15368" name="Oval 11"/>
            <p:cNvSpPr>
              <a:spLocks noChangeArrowheads="1"/>
            </p:cNvSpPr>
            <p:nvPr/>
          </p:nvSpPr>
          <p:spPr bwMode="auto">
            <a:xfrm>
              <a:off x="1837" y="3294"/>
              <a:ext cx="269" cy="115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200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5369" name="Oval 12"/>
            <p:cNvSpPr>
              <a:spLocks noChangeArrowheads="1"/>
            </p:cNvSpPr>
            <p:nvPr/>
          </p:nvSpPr>
          <p:spPr bwMode="auto">
            <a:xfrm>
              <a:off x="975" y="3294"/>
              <a:ext cx="269" cy="115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200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5370" name="Oval 13"/>
            <p:cNvSpPr>
              <a:spLocks noChangeArrowheads="1"/>
            </p:cNvSpPr>
            <p:nvPr/>
          </p:nvSpPr>
          <p:spPr bwMode="auto">
            <a:xfrm>
              <a:off x="1066" y="2795"/>
              <a:ext cx="269" cy="115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200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5371" name="Oval 14"/>
            <p:cNvSpPr>
              <a:spLocks noChangeArrowheads="1"/>
            </p:cNvSpPr>
            <p:nvPr/>
          </p:nvSpPr>
          <p:spPr bwMode="auto">
            <a:xfrm>
              <a:off x="1406" y="2228"/>
              <a:ext cx="269" cy="11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200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5372" name="Text Box 19"/>
            <p:cNvSpPr txBox="1">
              <a:spLocks noChangeArrowheads="1"/>
            </p:cNvSpPr>
            <p:nvPr/>
          </p:nvSpPr>
          <p:spPr bwMode="auto">
            <a:xfrm>
              <a:off x="1655" y="2183"/>
              <a:ext cx="296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zh-TW" sz="16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Q1</a:t>
              </a:r>
            </a:p>
          </p:txBody>
        </p:sp>
        <p:sp>
          <p:nvSpPr>
            <p:cNvPr id="15373" name="Text Box 20"/>
            <p:cNvSpPr txBox="1">
              <a:spLocks noChangeArrowheads="1"/>
            </p:cNvSpPr>
            <p:nvPr/>
          </p:nvSpPr>
          <p:spPr bwMode="auto">
            <a:xfrm>
              <a:off x="2041" y="3181"/>
              <a:ext cx="296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zh-TW" sz="16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Q4</a:t>
              </a:r>
            </a:p>
          </p:txBody>
        </p:sp>
        <p:sp>
          <p:nvSpPr>
            <p:cNvPr id="15374" name="Text Box 21"/>
            <p:cNvSpPr txBox="1">
              <a:spLocks noChangeArrowheads="1"/>
            </p:cNvSpPr>
            <p:nvPr/>
          </p:nvSpPr>
          <p:spPr bwMode="auto">
            <a:xfrm>
              <a:off x="1292" y="2727"/>
              <a:ext cx="296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zh-TW" sz="16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Q2</a:t>
              </a:r>
            </a:p>
          </p:txBody>
        </p:sp>
        <p:sp>
          <p:nvSpPr>
            <p:cNvPr id="15375" name="Text Box 22"/>
            <p:cNvSpPr txBox="1">
              <a:spLocks noChangeArrowheads="1"/>
            </p:cNvSpPr>
            <p:nvPr/>
          </p:nvSpPr>
          <p:spPr bwMode="auto">
            <a:xfrm>
              <a:off x="793" y="3158"/>
              <a:ext cx="318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zh-TW" sz="16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Q3</a:t>
              </a:r>
            </a:p>
          </p:txBody>
        </p:sp>
        <p:sp>
          <p:nvSpPr>
            <p:cNvPr id="15376" name="Line 46"/>
            <p:cNvSpPr>
              <a:spLocks noChangeShapeType="1"/>
            </p:cNvSpPr>
            <p:nvPr/>
          </p:nvSpPr>
          <p:spPr bwMode="auto">
            <a:xfrm>
              <a:off x="1565" y="2341"/>
              <a:ext cx="725" cy="5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77" name="Line 47"/>
            <p:cNvSpPr>
              <a:spLocks noChangeShapeType="1"/>
            </p:cNvSpPr>
            <p:nvPr/>
          </p:nvSpPr>
          <p:spPr bwMode="auto">
            <a:xfrm flipH="1">
              <a:off x="1973" y="2886"/>
              <a:ext cx="317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78" name="Line 48"/>
            <p:cNvSpPr>
              <a:spLocks noChangeShapeType="1"/>
            </p:cNvSpPr>
            <p:nvPr/>
          </p:nvSpPr>
          <p:spPr bwMode="auto">
            <a:xfrm flipH="1">
              <a:off x="1224" y="2478"/>
              <a:ext cx="522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79" name="Line 49"/>
            <p:cNvSpPr>
              <a:spLocks noChangeShapeType="1"/>
            </p:cNvSpPr>
            <p:nvPr/>
          </p:nvSpPr>
          <p:spPr bwMode="auto">
            <a:xfrm>
              <a:off x="1179" y="2908"/>
              <a:ext cx="250" cy="15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80" name="Line 50"/>
            <p:cNvSpPr>
              <a:spLocks noChangeShapeType="1"/>
            </p:cNvSpPr>
            <p:nvPr/>
          </p:nvSpPr>
          <p:spPr bwMode="auto">
            <a:xfrm flipH="1">
              <a:off x="1111" y="3067"/>
              <a:ext cx="318" cy="22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81" name="Line 51"/>
            <p:cNvSpPr>
              <a:spLocks noChangeShapeType="1"/>
            </p:cNvSpPr>
            <p:nvPr/>
          </p:nvSpPr>
          <p:spPr bwMode="auto">
            <a:xfrm flipV="1">
              <a:off x="1565" y="1933"/>
              <a:ext cx="90" cy="2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82" name="Line 52"/>
            <p:cNvSpPr>
              <a:spLocks noChangeShapeType="1"/>
            </p:cNvSpPr>
            <p:nvPr/>
          </p:nvSpPr>
          <p:spPr bwMode="auto">
            <a:xfrm flipH="1">
              <a:off x="453" y="1933"/>
              <a:ext cx="1202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83" name="Line 53"/>
            <p:cNvSpPr>
              <a:spLocks noChangeShapeType="1"/>
            </p:cNvSpPr>
            <p:nvPr/>
          </p:nvSpPr>
          <p:spPr bwMode="auto">
            <a:xfrm>
              <a:off x="453" y="3521"/>
              <a:ext cx="251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84" name="Line 54"/>
            <p:cNvSpPr>
              <a:spLocks noChangeShapeType="1"/>
            </p:cNvSpPr>
            <p:nvPr/>
          </p:nvSpPr>
          <p:spPr bwMode="auto">
            <a:xfrm>
              <a:off x="1655" y="1933"/>
              <a:ext cx="1316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22195E8-B883-4186-8EFC-C69D73197310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kumimoji="0" lang="en-US" altLang="zh-TW" sz="14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Related Work (5/9)</a:t>
            </a:r>
            <a:endParaRPr lang="zh-TW" altLang="en-US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12875"/>
            <a:ext cx="6726238" cy="48609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2400" smtClean="0">
                <a:latin typeface="Times New Roman" panose="02020603050405020304" pitchFamily="18" charset="0"/>
              </a:rPr>
              <a:t>CAO_OPT</a:t>
            </a:r>
          </a:p>
          <a:p>
            <a:pPr lvl="1">
              <a:lnSpc>
                <a:spcPct val="80000"/>
              </a:lnSpc>
            </a:pPr>
            <a:r>
              <a:rPr lang="en-US" altLang="zh-TW" sz="1800" smtClean="0">
                <a:latin typeface="Times New Roman" panose="02020603050405020304" pitchFamily="18" charset="0"/>
              </a:rPr>
              <a:t>A </a:t>
            </a:r>
            <a:r>
              <a:rPr lang="en-US" altLang="zh-TW" sz="1800" smtClean="0">
                <a:solidFill>
                  <a:srgbClr val="0099CC"/>
                </a:solidFill>
                <a:latin typeface="Times New Roman" panose="02020603050405020304" pitchFamily="18" charset="0"/>
              </a:rPr>
              <a:t>logical inverted trie </a:t>
            </a:r>
            <a:r>
              <a:rPr lang="en-US" altLang="zh-TW" sz="1800" smtClean="0">
                <a:latin typeface="Times New Roman" panose="02020603050405020304" pitchFamily="18" charset="0"/>
              </a:rPr>
              <a:t>can be superimposed on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1800" smtClean="0">
                <a:latin typeface="Times New Roman" panose="02020603050405020304" pitchFamily="18" charset="0"/>
              </a:rPr>
              <a:t>	the prefixes stored in the TCAM.  </a:t>
            </a:r>
          </a:p>
          <a:p>
            <a:pPr lvl="1">
              <a:lnSpc>
                <a:spcPct val="80000"/>
              </a:lnSpc>
            </a:pPr>
            <a:endParaRPr lang="en-US" altLang="zh-TW" sz="1800" smtClean="0">
              <a:latin typeface="Times New Roman" panose="02020603050405020304" pitchFamily="18" charset="0"/>
            </a:endParaRPr>
          </a:p>
          <a:p>
            <a:pPr lvl="1">
              <a:lnSpc>
                <a:spcPct val="80000"/>
              </a:lnSpc>
            </a:pPr>
            <a:r>
              <a:rPr lang="en-US" altLang="zh-TW" sz="1800" smtClean="0">
                <a:latin typeface="Times New Roman" panose="02020603050405020304" pitchFamily="18" charset="0"/>
              </a:rPr>
              <a:t>Only prefixes in the same path have ordering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1800" smtClean="0">
                <a:latin typeface="Times New Roman" panose="02020603050405020304" pitchFamily="18" charset="0"/>
              </a:rPr>
              <a:t>	constraint.</a:t>
            </a:r>
          </a:p>
          <a:p>
            <a:pPr lvl="1">
              <a:lnSpc>
                <a:spcPct val="80000"/>
              </a:lnSpc>
            </a:pPr>
            <a:endParaRPr lang="en-US" altLang="en-US" sz="1800" smtClean="0">
              <a:latin typeface="Times New Roman" panose="02020603050405020304" pitchFamily="18" charset="0"/>
            </a:endParaRPr>
          </a:p>
          <a:p>
            <a:pPr lvl="1">
              <a:lnSpc>
                <a:spcPct val="80000"/>
              </a:lnSpc>
            </a:pPr>
            <a:r>
              <a:rPr lang="en-US" altLang="en-US" sz="1800" smtClean="0">
                <a:latin typeface="Times New Roman" panose="02020603050405020304" pitchFamily="18" charset="0"/>
              </a:rPr>
              <a:t>The CAO_OPT algorithm also keeps the</a:t>
            </a:r>
            <a:r>
              <a:rPr lang="en-US" altLang="zh-TW" sz="1800" smtClean="0">
                <a:latin typeface="Times New Roman" panose="02020603050405020304" pitchFamily="18" charset="0"/>
              </a:rPr>
              <a:t> empty</a:t>
            </a:r>
            <a:r>
              <a:rPr lang="en-US" altLang="en-US" sz="1800" smtClean="0">
                <a:latin typeface="Times New Roman" panose="02020603050405020304" pitchFamily="18" charset="0"/>
              </a:rPr>
              <a:t> </a:t>
            </a:r>
            <a:endParaRPr lang="en-US" altLang="zh-TW" sz="1800" smtClean="0">
              <a:latin typeface="Times New Roman" panose="02020603050405020304" pitchFamily="18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1800" smtClean="0">
                <a:latin typeface="Times New Roman" panose="02020603050405020304" pitchFamily="18" charset="0"/>
              </a:rPr>
              <a:t>	</a:t>
            </a:r>
            <a:r>
              <a:rPr lang="en-US" altLang="en-US" sz="1800" smtClean="0">
                <a:latin typeface="Times New Roman" panose="02020603050405020304" pitchFamily="18" charset="0"/>
              </a:rPr>
              <a:t>space </a:t>
            </a:r>
            <a:r>
              <a:rPr lang="en-US" altLang="en-US" sz="1800" smtClean="0">
                <a:solidFill>
                  <a:srgbClr val="0099CC"/>
                </a:solidFill>
                <a:latin typeface="Times New Roman" panose="02020603050405020304" pitchFamily="18" charset="0"/>
              </a:rPr>
              <a:t>in the center of the</a:t>
            </a:r>
            <a:r>
              <a:rPr lang="en-US" altLang="zh-TW" sz="1800" smtClean="0">
                <a:solidFill>
                  <a:srgbClr val="0099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800" smtClean="0">
                <a:solidFill>
                  <a:srgbClr val="0099CC"/>
                </a:solidFill>
                <a:latin typeface="Times New Roman" panose="02020603050405020304" pitchFamily="18" charset="0"/>
              </a:rPr>
              <a:t>TCAM</a:t>
            </a:r>
            <a:r>
              <a:rPr lang="en-US" altLang="zh-TW" sz="1800" smtClean="0">
                <a:latin typeface="Times New Roman" panose="02020603050405020304" pitchFamily="18" charset="0"/>
              </a:rPr>
              <a:t>.</a:t>
            </a:r>
          </a:p>
          <a:p>
            <a:pPr lvl="1">
              <a:lnSpc>
                <a:spcPct val="80000"/>
              </a:lnSpc>
            </a:pPr>
            <a:endParaRPr lang="en-US" altLang="zh-TW" sz="1800" smtClean="0">
              <a:latin typeface="Times New Roman" panose="02020603050405020304" pitchFamily="18" charset="0"/>
            </a:endParaRPr>
          </a:p>
          <a:p>
            <a:pPr lvl="1">
              <a:lnSpc>
                <a:spcPct val="80000"/>
              </a:lnSpc>
            </a:pPr>
            <a:r>
              <a:rPr lang="en-US" altLang="zh-TW" sz="1800" smtClean="0">
                <a:latin typeface="Times New Roman" panose="02020603050405020304" pitchFamily="18" charset="0"/>
              </a:rPr>
              <a:t>For every prefix, the longest chain that this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1800" smtClean="0">
                <a:latin typeface="Times New Roman" panose="02020603050405020304" pitchFamily="18" charset="0"/>
              </a:rPr>
              <a:t>	prefix belongs to should be </a:t>
            </a:r>
            <a:r>
              <a:rPr lang="en-US" altLang="zh-TW" sz="1800" smtClean="0">
                <a:solidFill>
                  <a:srgbClr val="0099CC"/>
                </a:solidFill>
                <a:latin typeface="Times New Roman" panose="02020603050405020304" pitchFamily="18" charset="0"/>
              </a:rPr>
              <a:t>split around the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1800" smtClean="0">
                <a:solidFill>
                  <a:srgbClr val="0099CC"/>
                </a:solidFill>
                <a:latin typeface="Times New Roman" panose="02020603050405020304" pitchFamily="18" charset="0"/>
              </a:rPr>
              <a:t>	empty space as equally as possible.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altLang="zh-TW" sz="1800" smtClean="0">
              <a:solidFill>
                <a:srgbClr val="0099CC"/>
              </a:solidFill>
              <a:latin typeface="Times New Roman" panose="02020603050405020304" pitchFamily="18" charset="0"/>
            </a:endParaRPr>
          </a:p>
          <a:p>
            <a:pPr lvl="1">
              <a:lnSpc>
                <a:spcPct val="80000"/>
              </a:lnSpc>
            </a:pPr>
            <a:r>
              <a:rPr lang="en-US" altLang="zh-TW" sz="1800" smtClean="0">
                <a:latin typeface="Times New Roman" panose="02020603050405020304" pitchFamily="18" charset="0"/>
              </a:rPr>
              <a:t>The worst-case number of memory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1800" smtClean="0">
                <a:latin typeface="Times New Roman" panose="02020603050405020304" pitchFamily="18" charset="0"/>
              </a:rPr>
              <a:t>     operations per update is </a:t>
            </a:r>
            <a:r>
              <a:rPr lang="en-US" altLang="zh-TW" sz="1800" i="1" smtClean="0">
                <a:solidFill>
                  <a:srgbClr val="FF0000"/>
                </a:solidFill>
                <a:latin typeface="Times New Roman" panose="02020603050405020304" pitchFamily="18" charset="0"/>
              </a:rPr>
              <a:t>D</a:t>
            </a:r>
            <a:r>
              <a:rPr lang="en-US" altLang="zh-TW" sz="1800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/2</a:t>
            </a:r>
            <a:r>
              <a:rPr lang="en-US" altLang="zh-TW" sz="1800" smtClean="0">
                <a:latin typeface="Times New Roman" panose="02020603050405020304" pitchFamily="18" charset="0"/>
              </a:rPr>
              <a:t>.</a:t>
            </a:r>
            <a:r>
              <a:rPr lang="en-US" altLang="zh-TW" sz="1800" smtClean="0"/>
              <a:t> </a:t>
            </a:r>
            <a:r>
              <a:rPr lang="en-US" altLang="zh-TW" sz="1800" smtClean="0">
                <a:latin typeface="Times New Roman" panose="02020603050405020304" pitchFamily="18" charset="0"/>
              </a:rPr>
              <a:t>where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1800" smtClean="0">
                <a:latin typeface="Times New Roman" panose="02020603050405020304" pitchFamily="18" charset="0"/>
              </a:rPr>
              <a:t>	D is </a:t>
            </a:r>
            <a:r>
              <a:rPr lang="en-US" altLang="zh-TW" sz="1800" smtClean="0">
                <a:solidFill>
                  <a:srgbClr val="0099CC"/>
                </a:solidFill>
                <a:latin typeface="Times New Roman" panose="02020603050405020304" pitchFamily="18" charset="0"/>
              </a:rPr>
              <a:t>the max length of any chain </a:t>
            </a:r>
            <a:r>
              <a:rPr lang="en-US" altLang="zh-TW" sz="1800" smtClean="0">
                <a:latin typeface="Times New Roman" panose="02020603050405020304" pitchFamily="18" charset="0"/>
              </a:rPr>
              <a:t>in the trie.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altLang="zh-TW" sz="1800" smtClean="0">
              <a:solidFill>
                <a:srgbClr val="0099CC"/>
              </a:solidFill>
              <a:latin typeface="Times New Roman" panose="02020603050405020304" pitchFamily="18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endParaRPr lang="en-US" altLang="zh-TW" sz="1600" smtClean="0">
              <a:solidFill>
                <a:srgbClr val="0099CC"/>
              </a:solidFill>
              <a:latin typeface="Times New Roman" panose="02020603050405020304" pitchFamily="18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endParaRPr lang="en-US" altLang="zh-TW" sz="1600" smtClean="0">
              <a:solidFill>
                <a:srgbClr val="0099CC"/>
              </a:solidFill>
              <a:latin typeface="Times New Roman" panose="02020603050405020304" pitchFamily="18" charset="0"/>
            </a:endParaRPr>
          </a:p>
          <a:p>
            <a:pPr lvl="1">
              <a:lnSpc>
                <a:spcPct val="80000"/>
              </a:lnSpc>
            </a:pPr>
            <a:endParaRPr lang="zh-TW" altLang="en-US" sz="1600" smtClean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6389" name="群組 55"/>
          <p:cNvGrpSpPr>
            <a:grpSpLocks/>
          </p:cNvGrpSpPr>
          <p:nvPr/>
        </p:nvGrpSpPr>
        <p:grpSpPr bwMode="auto">
          <a:xfrm>
            <a:off x="6048375" y="1700213"/>
            <a:ext cx="2700338" cy="4054475"/>
            <a:chOff x="6085340" y="2276873"/>
            <a:chExt cx="2699606" cy="3522308"/>
          </a:xfrm>
        </p:grpSpPr>
        <p:sp>
          <p:nvSpPr>
            <p:cNvPr id="16391" name="Rectangle 10"/>
            <p:cNvSpPr>
              <a:spLocks noChangeArrowheads="1"/>
            </p:cNvSpPr>
            <p:nvPr/>
          </p:nvSpPr>
          <p:spPr bwMode="auto">
            <a:xfrm>
              <a:off x="6085340" y="2276873"/>
              <a:ext cx="2699459" cy="34923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14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6392" name="Oval 11"/>
            <p:cNvSpPr>
              <a:spLocks noChangeArrowheads="1"/>
            </p:cNvSpPr>
            <p:nvPr/>
          </p:nvSpPr>
          <p:spPr bwMode="auto">
            <a:xfrm>
              <a:off x="7007106" y="5516696"/>
              <a:ext cx="395043" cy="194389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200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6393" name="Oval 12"/>
            <p:cNvSpPr>
              <a:spLocks noChangeArrowheads="1"/>
            </p:cNvSpPr>
            <p:nvPr/>
          </p:nvSpPr>
          <p:spPr bwMode="auto">
            <a:xfrm>
              <a:off x="8126394" y="4544749"/>
              <a:ext cx="395043" cy="194389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200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6394" name="Oval 13"/>
            <p:cNvSpPr>
              <a:spLocks noChangeArrowheads="1"/>
            </p:cNvSpPr>
            <p:nvPr/>
          </p:nvSpPr>
          <p:spPr bwMode="auto">
            <a:xfrm>
              <a:off x="6348701" y="3378412"/>
              <a:ext cx="395043" cy="194389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200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6395" name="Oval 14"/>
            <p:cNvSpPr>
              <a:spLocks noChangeArrowheads="1"/>
            </p:cNvSpPr>
            <p:nvPr/>
          </p:nvSpPr>
          <p:spPr bwMode="auto">
            <a:xfrm>
              <a:off x="6546223" y="2665651"/>
              <a:ext cx="395043" cy="194389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200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6396" name="Text Box 19"/>
            <p:cNvSpPr txBox="1">
              <a:spLocks noChangeArrowheads="1"/>
            </p:cNvSpPr>
            <p:nvPr/>
          </p:nvSpPr>
          <p:spPr bwMode="auto">
            <a:xfrm>
              <a:off x="7402608" y="5451592"/>
              <a:ext cx="498720" cy="3475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zh-TW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Q1</a:t>
              </a:r>
            </a:p>
          </p:txBody>
        </p:sp>
        <p:sp>
          <p:nvSpPr>
            <p:cNvPr id="16397" name="Text Box 20"/>
            <p:cNvSpPr txBox="1">
              <a:spLocks noChangeArrowheads="1"/>
            </p:cNvSpPr>
            <p:nvPr/>
          </p:nvSpPr>
          <p:spPr bwMode="auto">
            <a:xfrm>
              <a:off x="7727957" y="4479317"/>
              <a:ext cx="498720" cy="3475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zh-TW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Q4</a:t>
              </a:r>
            </a:p>
          </p:txBody>
        </p:sp>
        <p:sp>
          <p:nvSpPr>
            <p:cNvPr id="16398" name="Text Box 21"/>
            <p:cNvSpPr txBox="1">
              <a:spLocks noChangeArrowheads="1"/>
            </p:cNvSpPr>
            <p:nvPr/>
          </p:nvSpPr>
          <p:spPr bwMode="auto">
            <a:xfrm>
              <a:off x="6809044" y="3249148"/>
              <a:ext cx="498720" cy="3475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zh-TW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Q2</a:t>
              </a:r>
            </a:p>
          </p:txBody>
        </p:sp>
        <p:sp>
          <p:nvSpPr>
            <p:cNvPr id="16399" name="Text Box 22"/>
            <p:cNvSpPr txBox="1">
              <a:spLocks noChangeArrowheads="1"/>
            </p:cNvSpPr>
            <p:nvPr/>
          </p:nvSpPr>
          <p:spPr bwMode="auto">
            <a:xfrm>
              <a:off x="6940771" y="2600965"/>
              <a:ext cx="498720" cy="3475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zh-TW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Q3</a:t>
              </a:r>
            </a:p>
          </p:txBody>
        </p:sp>
        <p:sp>
          <p:nvSpPr>
            <p:cNvPr id="16400" name="Rectangle 23"/>
            <p:cNvSpPr>
              <a:spLocks noChangeArrowheads="1"/>
            </p:cNvSpPr>
            <p:nvPr/>
          </p:nvSpPr>
          <p:spPr bwMode="auto">
            <a:xfrm>
              <a:off x="6085340" y="3961581"/>
              <a:ext cx="2699459" cy="453575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14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6401" name="Line 24"/>
            <p:cNvSpPr>
              <a:spLocks noChangeShapeType="1"/>
            </p:cNvSpPr>
            <p:nvPr/>
          </p:nvSpPr>
          <p:spPr bwMode="auto">
            <a:xfrm flipV="1">
              <a:off x="7267725" y="4695941"/>
              <a:ext cx="987607" cy="77755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02" name="Text Box 28"/>
            <p:cNvSpPr txBox="1">
              <a:spLocks noChangeArrowheads="1"/>
            </p:cNvSpPr>
            <p:nvPr/>
          </p:nvSpPr>
          <p:spPr bwMode="auto">
            <a:xfrm>
              <a:off x="7451807" y="2965051"/>
              <a:ext cx="1256959" cy="26479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zh-TW" sz="1400">
                  <a:solidFill>
                    <a:srgbClr val="FF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Maximal chain</a:t>
              </a:r>
            </a:p>
          </p:txBody>
        </p:sp>
        <p:sp>
          <p:nvSpPr>
            <p:cNvPr id="16403" name="Line 29"/>
            <p:cNvSpPr>
              <a:spLocks noChangeShapeType="1"/>
            </p:cNvSpPr>
            <p:nvPr/>
          </p:nvSpPr>
          <p:spPr bwMode="auto">
            <a:xfrm flipH="1">
              <a:off x="6624228" y="3215130"/>
              <a:ext cx="1368152" cy="50040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04" name="Line 38"/>
            <p:cNvSpPr>
              <a:spLocks noChangeShapeType="1"/>
            </p:cNvSpPr>
            <p:nvPr/>
          </p:nvSpPr>
          <p:spPr bwMode="auto">
            <a:xfrm>
              <a:off x="6085340" y="2591405"/>
              <a:ext cx="269945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05" name="Line 39"/>
            <p:cNvSpPr>
              <a:spLocks noChangeShapeType="1"/>
            </p:cNvSpPr>
            <p:nvPr/>
          </p:nvSpPr>
          <p:spPr bwMode="auto">
            <a:xfrm>
              <a:off x="6085340" y="2915387"/>
              <a:ext cx="269945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06" name="Line 40"/>
            <p:cNvSpPr>
              <a:spLocks noChangeShapeType="1"/>
            </p:cNvSpPr>
            <p:nvPr/>
          </p:nvSpPr>
          <p:spPr bwMode="auto">
            <a:xfrm>
              <a:off x="6085340" y="5377654"/>
              <a:ext cx="269945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07" name="Line 41"/>
            <p:cNvSpPr>
              <a:spLocks noChangeShapeType="1"/>
            </p:cNvSpPr>
            <p:nvPr/>
          </p:nvSpPr>
          <p:spPr bwMode="auto">
            <a:xfrm>
              <a:off x="6085340" y="5766433"/>
              <a:ext cx="269945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08" name="Line 42"/>
            <p:cNvSpPr>
              <a:spLocks noChangeShapeType="1"/>
            </p:cNvSpPr>
            <p:nvPr/>
          </p:nvSpPr>
          <p:spPr bwMode="auto">
            <a:xfrm>
              <a:off x="6085340" y="4729689"/>
              <a:ext cx="269945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" name="Rectangle 43"/>
            <p:cNvSpPr>
              <a:spLocks noChangeArrowheads="1"/>
            </p:cNvSpPr>
            <p:nvPr/>
          </p:nvSpPr>
          <p:spPr bwMode="auto">
            <a:xfrm>
              <a:off x="6085340" y="3952520"/>
              <a:ext cx="2699606" cy="45373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en-US" sz="1400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6410" name="Line 44"/>
            <p:cNvSpPr>
              <a:spLocks noChangeShapeType="1"/>
            </p:cNvSpPr>
            <p:nvPr/>
          </p:nvSpPr>
          <p:spPr bwMode="auto">
            <a:xfrm>
              <a:off x="6085340" y="3563352"/>
              <a:ext cx="269945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11" name="Line 45"/>
            <p:cNvSpPr>
              <a:spLocks noChangeShapeType="1"/>
            </p:cNvSpPr>
            <p:nvPr/>
          </p:nvSpPr>
          <p:spPr bwMode="auto">
            <a:xfrm flipH="1" flipV="1">
              <a:off x="6506444" y="3543103"/>
              <a:ext cx="1185128" cy="155511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12" name="Freeform 46"/>
            <p:cNvSpPr>
              <a:spLocks/>
            </p:cNvSpPr>
            <p:nvPr/>
          </p:nvSpPr>
          <p:spPr bwMode="auto">
            <a:xfrm>
              <a:off x="6365162" y="2797944"/>
              <a:ext cx="1294862" cy="2721452"/>
            </a:xfrm>
            <a:custGeom>
              <a:avLst/>
              <a:gdLst>
                <a:gd name="T0" fmla="*/ 2147483647 w 944"/>
                <a:gd name="T1" fmla="*/ 2147483647 h 2016"/>
                <a:gd name="T2" fmla="*/ 2147483647 w 944"/>
                <a:gd name="T3" fmla="*/ 2147483647 h 2016"/>
                <a:gd name="T4" fmla="*/ 2147483647 w 944"/>
                <a:gd name="T5" fmla="*/ 2147483647 h 2016"/>
                <a:gd name="T6" fmla="*/ 2147483647 w 944"/>
                <a:gd name="T7" fmla="*/ 0 h 20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44"/>
                <a:gd name="T13" fmla="*/ 0 h 2016"/>
                <a:gd name="T14" fmla="*/ 944 w 944"/>
                <a:gd name="T15" fmla="*/ 2016 h 20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44" h="2016">
                  <a:moveTo>
                    <a:pt x="536" y="2016"/>
                  </a:moveTo>
                  <a:cubicBezTo>
                    <a:pt x="740" y="1972"/>
                    <a:pt x="944" y="1928"/>
                    <a:pt x="872" y="1680"/>
                  </a:cubicBezTo>
                  <a:cubicBezTo>
                    <a:pt x="800" y="1432"/>
                    <a:pt x="208" y="808"/>
                    <a:pt x="104" y="528"/>
                  </a:cubicBezTo>
                  <a:cubicBezTo>
                    <a:pt x="0" y="248"/>
                    <a:pt x="224" y="88"/>
                    <a:pt x="248" y="0"/>
                  </a:cubicBezTo>
                </a:path>
              </a:pathLst>
            </a:custGeom>
            <a:noFill/>
            <a:ln w="28575" cmpd="sng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6390" name="文字方塊 34"/>
          <p:cNvSpPr txBox="1">
            <a:spLocks noChangeArrowheads="1"/>
          </p:cNvSpPr>
          <p:nvPr/>
        </p:nvSpPr>
        <p:spPr bwMode="auto">
          <a:xfrm>
            <a:off x="6551613" y="3681413"/>
            <a:ext cx="1836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free space</a:t>
            </a:r>
            <a:endParaRPr lang="zh-TW" altLang="en-US" sz="1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Related Work (6/9)</a:t>
            </a:r>
            <a:endParaRPr lang="zh-TW" altLang="en-US" b="1" smtClean="0"/>
          </a:p>
        </p:txBody>
      </p:sp>
      <p:sp>
        <p:nvSpPr>
          <p:cNvPr id="17411" name="內容版面配置區 2"/>
          <p:cNvSpPr>
            <a:spLocks noGrp="1"/>
          </p:cNvSpPr>
          <p:nvPr>
            <p:ph idx="1"/>
          </p:nvPr>
        </p:nvSpPr>
        <p:spPr>
          <a:xfrm>
            <a:off x="971550" y="1412875"/>
            <a:ext cx="4314825" cy="4572000"/>
          </a:xfrm>
        </p:spPr>
        <p:txBody>
          <a:bodyPr/>
          <a:lstStyle/>
          <a:p>
            <a:r>
              <a:rPr lang="en-US" altLang="zh-TW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Notation statement</a:t>
            </a:r>
          </a:p>
          <a:p>
            <a:pPr lvl="1"/>
            <a:r>
              <a:rPr lang="en-US" altLang="zh-TW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LC(</a:t>
            </a:r>
            <a:r>
              <a:rPr lang="en-US" altLang="zh-TW" sz="20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altLang="zh-TW" sz="20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altLang="zh-TW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(LC(</a:t>
            </a:r>
            <a:r>
              <a:rPr lang="en-US" altLang="zh-TW" sz="20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endParaRPr lang="en-US" altLang="zh-TW" sz="2000" b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zh-TW" sz="20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rootpath</a:t>
            </a:r>
            <a:r>
              <a:rPr lang="en-US" altLang="zh-TW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0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altLang="zh-TW" sz="20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ancestors</a:t>
            </a:r>
            <a:r>
              <a:rPr lang="en-US" altLang="zh-TW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US" altLang="zh-TW" sz="20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  <a:p>
            <a:pPr lvl="1"/>
            <a:r>
              <a:rPr lang="en-US" altLang="zh-TW" sz="20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children</a:t>
            </a:r>
            <a:r>
              <a:rPr lang="en-US" altLang="zh-TW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US" altLang="zh-TW" sz="20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  <a:p>
            <a:pPr lvl="1"/>
            <a:r>
              <a:rPr lang="en-US" altLang="zh-TW" sz="20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hcld</a:t>
            </a:r>
            <a:r>
              <a:rPr lang="en-US" altLang="zh-TW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0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altLang="zh-TW" sz="20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HCN</a:t>
            </a:r>
            <a:r>
              <a:rPr lang="en-US" altLang="zh-TW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0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endParaRPr lang="zh-TW" altLang="en-US" sz="19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2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BA1EA7D-47EA-4E29-834D-C2E5AF229F55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kumimoji="0" lang="en-US" altLang="zh-TW" sz="1400"/>
          </a:p>
        </p:txBody>
      </p:sp>
      <p:grpSp>
        <p:nvGrpSpPr>
          <p:cNvPr id="17413" name="群組 49"/>
          <p:cNvGrpSpPr>
            <a:grpSpLocks/>
          </p:cNvGrpSpPr>
          <p:nvPr/>
        </p:nvGrpSpPr>
        <p:grpSpPr bwMode="auto">
          <a:xfrm>
            <a:off x="6011863" y="1484313"/>
            <a:ext cx="2663825" cy="4537075"/>
            <a:chOff x="2879812" y="1556792"/>
            <a:chExt cx="2664296" cy="4536504"/>
          </a:xfrm>
        </p:grpSpPr>
        <p:sp>
          <p:nvSpPr>
            <p:cNvPr id="7" name="矩形 6"/>
            <p:cNvSpPr/>
            <p:nvPr/>
          </p:nvSpPr>
          <p:spPr>
            <a:xfrm>
              <a:off x="2879812" y="1556792"/>
              <a:ext cx="2664296" cy="45365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12" name="矩形 11"/>
            <p:cNvSpPr/>
            <p:nvPr/>
          </p:nvSpPr>
          <p:spPr>
            <a:xfrm>
              <a:off x="2879812" y="3609171"/>
              <a:ext cx="2664296" cy="5396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free space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橢圓 12"/>
            <p:cNvSpPr/>
            <p:nvPr/>
          </p:nvSpPr>
          <p:spPr>
            <a:xfrm>
              <a:off x="3132269" y="1880601"/>
              <a:ext cx="287389" cy="180952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14" name="橢圓 13"/>
            <p:cNvSpPr/>
            <p:nvPr/>
          </p:nvSpPr>
          <p:spPr>
            <a:xfrm>
              <a:off x="3348207" y="2348854"/>
              <a:ext cx="287389" cy="17936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15" name="橢圓 14"/>
            <p:cNvSpPr/>
            <p:nvPr/>
          </p:nvSpPr>
          <p:spPr>
            <a:xfrm>
              <a:off x="3419657" y="2745679"/>
              <a:ext cx="288976" cy="17936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16" name="橢圓 15"/>
            <p:cNvSpPr/>
            <p:nvPr/>
          </p:nvSpPr>
          <p:spPr>
            <a:xfrm>
              <a:off x="3275169" y="3104409"/>
              <a:ext cx="288976" cy="180952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17" name="橢圓 16"/>
            <p:cNvSpPr/>
            <p:nvPr/>
          </p:nvSpPr>
          <p:spPr>
            <a:xfrm>
              <a:off x="3348207" y="4725043"/>
              <a:ext cx="287389" cy="179364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18" name="橢圓 17"/>
            <p:cNvSpPr/>
            <p:nvPr/>
          </p:nvSpPr>
          <p:spPr>
            <a:xfrm>
              <a:off x="3527627" y="5121868"/>
              <a:ext cx="288976" cy="179364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19" name="橢圓 18"/>
            <p:cNvSpPr/>
            <p:nvPr/>
          </p:nvSpPr>
          <p:spPr>
            <a:xfrm>
              <a:off x="3959503" y="5732978"/>
              <a:ext cx="288976" cy="180952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20" name="橢圓 19"/>
            <p:cNvSpPr/>
            <p:nvPr/>
          </p:nvSpPr>
          <p:spPr>
            <a:xfrm>
              <a:off x="4643836" y="4472662"/>
              <a:ext cx="288976" cy="180952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21" name="橢圓 20"/>
            <p:cNvSpPr/>
            <p:nvPr/>
          </p:nvSpPr>
          <p:spPr>
            <a:xfrm>
              <a:off x="5004263" y="2456791"/>
              <a:ext cx="287388" cy="17936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22" name="橢圓 21"/>
            <p:cNvSpPr/>
            <p:nvPr/>
          </p:nvSpPr>
          <p:spPr>
            <a:xfrm>
              <a:off x="5075712" y="1988538"/>
              <a:ext cx="288976" cy="180952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 dirty="0"/>
            </a:p>
          </p:txBody>
        </p:sp>
        <p:sp>
          <p:nvSpPr>
            <p:cNvPr id="23" name="橢圓 22"/>
            <p:cNvSpPr/>
            <p:nvPr/>
          </p:nvSpPr>
          <p:spPr>
            <a:xfrm>
              <a:off x="3924572" y="3320282"/>
              <a:ext cx="287388" cy="180952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24" name="橢圓 23"/>
            <p:cNvSpPr/>
            <p:nvPr/>
          </p:nvSpPr>
          <p:spPr>
            <a:xfrm>
              <a:off x="4248479" y="2888536"/>
              <a:ext cx="287388" cy="180952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25" name="橢圓 24"/>
            <p:cNvSpPr/>
            <p:nvPr/>
          </p:nvSpPr>
          <p:spPr>
            <a:xfrm>
              <a:off x="3996021" y="2240918"/>
              <a:ext cx="287389" cy="17936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cxnSp>
          <p:nvCxnSpPr>
            <p:cNvPr id="27" name="直線接點 26"/>
            <p:cNvCxnSpPr>
              <a:stCxn id="13" idx="4"/>
              <a:endCxn id="14" idx="0"/>
            </p:cNvCxnSpPr>
            <p:nvPr/>
          </p:nvCxnSpPr>
          <p:spPr>
            <a:xfrm rot="16200000" flipH="1">
              <a:off x="3239487" y="2097235"/>
              <a:ext cx="287301" cy="215938"/>
            </a:xfrm>
            <a:prstGeom prst="line">
              <a:avLst/>
            </a:prstGeom>
            <a:ln w="2540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>
              <a:stCxn id="14" idx="4"/>
              <a:endCxn id="15" idx="0"/>
            </p:cNvCxnSpPr>
            <p:nvPr/>
          </p:nvCxnSpPr>
          <p:spPr>
            <a:xfrm rot="16200000" flipH="1">
              <a:off x="3418896" y="2600431"/>
              <a:ext cx="217460" cy="73038"/>
            </a:xfrm>
            <a:prstGeom prst="line">
              <a:avLst/>
            </a:prstGeom>
            <a:ln w="2540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>
              <a:stCxn id="15" idx="4"/>
              <a:endCxn id="16" idx="0"/>
            </p:cNvCxnSpPr>
            <p:nvPr/>
          </p:nvCxnSpPr>
          <p:spPr>
            <a:xfrm rot="5400000">
              <a:off x="3402218" y="2942484"/>
              <a:ext cx="179364" cy="144488"/>
            </a:xfrm>
            <a:prstGeom prst="line">
              <a:avLst/>
            </a:prstGeom>
            <a:ln w="2540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>
              <a:stCxn id="16" idx="4"/>
              <a:endCxn id="17" idx="0"/>
            </p:cNvCxnSpPr>
            <p:nvPr/>
          </p:nvCxnSpPr>
          <p:spPr>
            <a:xfrm rot="16200000" flipH="1">
              <a:off x="2735541" y="3969478"/>
              <a:ext cx="1439682" cy="71450"/>
            </a:xfrm>
            <a:prstGeom prst="line">
              <a:avLst/>
            </a:prstGeom>
            <a:ln w="2540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接點 34"/>
            <p:cNvCxnSpPr>
              <a:stCxn id="17" idx="4"/>
              <a:endCxn id="18" idx="0"/>
            </p:cNvCxnSpPr>
            <p:nvPr/>
          </p:nvCxnSpPr>
          <p:spPr>
            <a:xfrm rot="16200000" flipH="1">
              <a:off x="3472881" y="4922634"/>
              <a:ext cx="217461" cy="181007"/>
            </a:xfrm>
            <a:prstGeom prst="line">
              <a:avLst/>
            </a:prstGeom>
            <a:ln w="2540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/>
            <p:cNvCxnSpPr>
              <a:stCxn id="18" idx="4"/>
              <a:endCxn id="19" idx="0"/>
            </p:cNvCxnSpPr>
            <p:nvPr/>
          </p:nvCxnSpPr>
          <p:spPr>
            <a:xfrm rot="16200000" flipH="1">
              <a:off x="3672179" y="5301167"/>
              <a:ext cx="431746" cy="431876"/>
            </a:xfrm>
            <a:prstGeom prst="line">
              <a:avLst/>
            </a:prstGeom>
            <a:ln w="2540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>
              <a:stCxn id="22" idx="4"/>
              <a:endCxn id="21" idx="0"/>
            </p:cNvCxnSpPr>
            <p:nvPr/>
          </p:nvCxnSpPr>
          <p:spPr>
            <a:xfrm rot="5400000">
              <a:off x="5040825" y="2277415"/>
              <a:ext cx="287301" cy="71451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>
              <a:stCxn id="21" idx="4"/>
              <a:endCxn id="20" idx="0"/>
            </p:cNvCxnSpPr>
            <p:nvPr/>
          </p:nvCxnSpPr>
          <p:spPr>
            <a:xfrm rot="5400000">
              <a:off x="4050284" y="3374197"/>
              <a:ext cx="1836506" cy="360426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>
              <a:stCxn id="20" idx="4"/>
              <a:endCxn id="18" idx="0"/>
            </p:cNvCxnSpPr>
            <p:nvPr/>
          </p:nvCxnSpPr>
          <p:spPr>
            <a:xfrm rot="5400000">
              <a:off x="3996092" y="4329636"/>
              <a:ext cx="468254" cy="111621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>
              <a:stCxn id="25" idx="4"/>
              <a:endCxn id="24" idx="0"/>
            </p:cNvCxnSpPr>
            <p:nvPr/>
          </p:nvCxnSpPr>
          <p:spPr>
            <a:xfrm rot="16200000" flipH="1">
              <a:off x="4031819" y="2528975"/>
              <a:ext cx="468253" cy="250869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>
              <a:stCxn id="24" idx="4"/>
              <a:endCxn id="23" idx="0"/>
            </p:cNvCxnSpPr>
            <p:nvPr/>
          </p:nvCxnSpPr>
          <p:spPr>
            <a:xfrm rot="5400000">
              <a:off x="4104028" y="3032932"/>
              <a:ext cx="250793" cy="323907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>
              <a:stCxn id="23" idx="4"/>
              <a:endCxn id="17" idx="0"/>
            </p:cNvCxnSpPr>
            <p:nvPr/>
          </p:nvCxnSpPr>
          <p:spPr>
            <a:xfrm rot="5400000">
              <a:off x="3167385" y="3824956"/>
              <a:ext cx="1223809" cy="576365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414" name="文字方塊 50"/>
          <p:cNvSpPr txBox="1">
            <a:spLocks noChangeArrowheads="1"/>
          </p:cNvSpPr>
          <p:nvPr/>
        </p:nvSpPr>
        <p:spPr bwMode="auto">
          <a:xfrm>
            <a:off x="6732588" y="4545013"/>
            <a:ext cx="2873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p</a:t>
            </a:r>
            <a:endParaRPr lang="zh-TW" altLang="en-US" sz="1600">
              <a:latin typeface="Times New Roman" panose="02020603050405020304" pitchFamily="18" charset="0"/>
            </a:endParaRPr>
          </a:p>
        </p:txBody>
      </p:sp>
      <p:sp>
        <p:nvSpPr>
          <p:cNvPr id="17415" name="文字方塊 51"/>
          <p:cNvSpPr txBox="1">
            <a:spLocks noChangeArrowheads="1"/>
          </p:cNvSpPr>
          <p:nvPr/>
        </p:nvSpPr>
        <p:spPr bwMode="auto">
          <a:xfrm>
            <a:off x="5148263" y="4616450"/>
            <a:ext cx="7191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LC(p)</a:t>
            </a:r>
            <a:endParaRPr lang="zh-TW" altLang="en-US" sz="1600">
              <a:latin typeface="Times New Roman" panose="02020603050405020304" pitchFamily="18" charset="0"/>
            </a:endParaRPr>
          </a:p>
        </p:txBody>
      </p:sp>
      <p:sp>
        <p:nvSpPr>
          <p:cNvPr id="17416" name="文字方塊 52"/>
          <p:cNvSpPr txBox="1">
            <a:spLocks noChangeArrowheads="1"/>
          </p:cNvSpPr>
          <p:nvPr/>
        </p:nvSpPr>
        <p:spPr bwMode="auto">
          <a:xfrm>
            <a:off x="7308850" y="3176588"/>
            <a:ext cx="8270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hcld(p)</a:t>
            </a:r>
            <a:endParaRPr lang="zh-TW" altLang="en-US" sz="1600">
              <a:latin typeface="Times New Roman" panose="02020603050405020304" pitchFamily="18" charset="0"/>
            </a:endParaRPr>
          </a:p>
        </p:txBody>
      </p:sp>
      <p:cxnSp>
        <p:nvCxnSpPr>
          <p:cNvPr id="56" name="直線單箭頭接點 55"/>
          <p:cNvCxnSpPr>
            <a:stCxn id="17415" idx="3"/>
          </p:cNvCxnSpPr>
          <p:nvPr/>
        </p:nvCxnSpPr>
        <p:spPr>
          <a:xfrm flipV="1">
            <a:off x="5867400" y="4184650"/>
            <a:ext cx="720725" cy="601663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橢圓 65"/>
          <p:cNvSpPr/>
          <p:nvPr/>
        </p:nvSpPr>
        <p:spPr>
          <a:xfrm>
            <a:off x="5976938" y="1557338"/>
            <a:ext cx="1798637" cy="2016125"/>
          </a:xfrm>
          <a:prstGeom prst="ellipse">
            <a:avLst/>
          </a:pr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68" name="橢圓 67"/>
          <p:cNvSpPr/>
          <p:nvPr/>
        </p:nvSpPr>
        <p:spPr>
          <a:xfrm>
            <a:off x="6372225" y="4905375"/>
            <a:ext cx="1223963" cy="1044575"/>
          </a:xfrm>
          <a:prstGeom prst="ellipse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7420" name="文字方塊 68"/>
          <p:cNvSpPr txBox="1">
            <a:spLocks noChangeArrowheads="1"/>
          </p:cNvSpPr>
          <p:nvPr/>
        </p:nvSpPr>
        <p:spPr bwMode="auto">
          <a:xfrm>
            <a:off x="4535488" y="2097088"/>
            <a:ext cx="13319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Children of p</a:t>
            </a:r>
            <a:endParaRPr lang="zh-TW" altLang="en-US" sz="1600">
              <a:latin typeface="Times New Roman" panose="02020603050405020304" pitchFamily="18" charset="0"/>
            </a:endParaRPr>
          </a:p>
        </p:txBody>
      </p:sp>
      <p:cxnSp>
        <p:nvCxnSpPr>
          <p:cNvPr id="70" name="直線單箭頭接點 69"/>
          <p:cNvCxnSpPr>
            <a:stCxn id="17420" idx="2"/>
            <a:endCxn id="66" idx="2"/>
          </p:cNvCxnSpPr>
          <p:nvPr/>
        </p:nvCxnSpPr>
        <p:spPr>
          <a:xfrm rot="16200000" flipH="1">
            <a:off x="5524500" y="2112963"/>
            <a:ext cx="130175" cy="77470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2" name="文字方塊 72"/>
          <p:cNvSpPr txBox="1">
            <a:spLocks noChangeArrowheads="1"/>
          </p:cNvSpPr>
          <p:nvPr/>
        </p:nvSpPr>
        <p:spPr bwMode="auto">
          <a:xfrm>
            <a:off x="4500563" y="5373688"/>
            <a:ext cx="14033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Ancestors of p</a:t>
            </a:r>
            <a:endParaRPr lang="zh-TW" altLang="en-US" sz="1600">
              <a:latin typeface="Times New Roman" panose="02020603050405020304" pitchFamily="18" charset="0"/>
            </a:endParaRPr>
          </a:p>
        </p:txBody>
      </p:sp>
      <p:cxnSp>
        <p:nvCxnSpPr>
          <p:cNvPr id="74" name="直線單箭頭接點 73"/>
          <p:cNvCxnSpPr>
            <a:endCxn id="68" idx="2"/>
          </p:cNvCxnSpPr>
          <p:nvPr/>
        </p:nvCxnSpPr>
        <p:spPr>
          <a:xfrm flipV="1">
            <a:off x="5832475" y="5427663"/>
            <a:ext cx="539750" cy="150812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字方塊 11"/>
          <p:cNvSpPr txBox="1">
            <a:spLocks noChangeArrowheads="1"/>
          </p:cNvSpPr>
          <p:nvPr/>
        </p:nvSpPr>
        <p:spPr bwMode="auto">
          <a:xfrm>
            <a:off x="755650" y="4292600"/>
            <a:ext cx="3529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Moving prefixes on HCN(</a:t>
            </a:r>
            <a:r>
              <a:rPr lang="en-US" altLang="zh-TW" sz="1800" i="1">
                <a:latin typeface="Times New Roman" panose="02020603050405020304" pitchFamily="18" charset="0"/>
              </a:rPr>
              <a:t>q</a:t>
            </a:r>
            <a:r>
              <a:rPr lang="en-US" altLang="zh-TW" sz="1800">
                <a:latin typeface="Times New Roman" panose="02020603050405020304" pitchFamily="18" charset="0"/>
              </a:rPr>
              <a:t>)</a:t>
            </a: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13" name="文字方塊 12"/>
          <p:cNvSpPr txBox="1">
            <a:spLocks noChangeArrowheads="1"/>
          </p:cNvSpPr>
          <p:nvPr/>
        </p:nvSpPr>
        <p:spPr bwMode="auto">
          <a:xfrm>
            <a:off x="755650" y="4292600"/>
            <a:ext cx="3529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Moving prefixes on LC(</a:t>
            </a:r>
            <a:r>
              <a:rPr lang="en-US" altLang="zh-TW" sz="1800" i="1">
                <a:latin typeface="Times New Roman" panose="02020603050405020304" pitchFamily="18" charset="0"/>
              </a:rPr>
              <a:t>q</a:t>
            </a:r>
            <a:r>
              <a:rPr lang="en-US" altLang="zh-TW" sz="1800">
                <a:latin typeface="Times New Roman" panose="02020603050405020304" pitchFamily="18" charset="0"/>
              </a:rPr>
              <a:t>)</a:t>
            </a: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11" name="文字方塊 10"/>
          <p:cNvSpPr txBox="1">
            <a:spLocks noChangeArrowheads="1"/>
          </p:cNvSpPr>
          <p:nvPr/>
        </p:nvSpPr>
        <p:spPr bwMode="auto">
          <a:xfrm>
            <a:off x="755650" y="2384425"/>
            <a:ext cx="3024188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Case2: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When the prefix to be inserted  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is </a:t>
            </a:r>
            <a:r>
              <a:rPr lang="en-US" altLang="zh-TW" sz="1800">
                <a:solidFill>
                  <a:srgbClr val="0099CC"/>
                </a:solidFill>
                <a:latin typeface="Times New Roman" panose="02020603050405020304" pitchFamily="18" charset="0"/>
              </a:rPr>
              <a:t>below the free space .</a:t>
            </a:r>
            <a:endParaRPr lang="zh-TW" altLang="en-US" sz="1800">
              <a:solidFill>
                <a:srgbClr val="0099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Related Work (7/9)</a:t>
            </a:r>
            <a:endParaRPr lang="zh-TW" altLang="en-US" smtClean="0"/>
          </a:p>
        </p:txBody>
      </p:sp>
      <p:sp>
        <p:nvSpPr>
          <p:cNvPr id="18438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646AA18-8C09-46C6-8EA5-845196F35EBA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kumimoji="0" lang="en-US" altLang="zh-TW" sz="1400"/>
          </a:p>
        </p:txBody>
      </p:sp>
      <p:sp>
        <p:nvSpPr>
          <p:cNvPr id="18439" name="文字方塊 5"/>
          <p:cNvSpPr txBox="1">
            <a:spLocks noChangeArrowheads="1"/>
          </p:cNvSpPr>
          <p:nvPr/>
        </p:nvSpPr>
        <p:spPr bwMode="auto">
          <a:xfrm>
            <a:off x="827088" y="1557338"/>
            <a:ext cx="2952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CAO_OPT </a:t>
            </a:r>
            <a:r>
              <a:rPr lang="en-US" altLang="zh-TW" sz="2400">
                <a:solidFill>
                  <a:srgbClr val="C00000"/>
                </a:solidFill>
                <a:latin typeface="Times New Roman" panose="02020603050405020304" pitchFamily="18" charset="0"/>
              </a:rPr>
              <a:t>Insertion</a:t>
            </a:r>
            <a:endParaRPr lang="zh-TW" altLang="en-US" sz="24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文字方塊 9"/>
          <p:cNvSpPr txBox="1">
            <a:spLocks noChangeArrowheads="1"/>
          </p:cNvSpPr>
          <p:nvPr/>
        </p:nvSpPr>
        <p:spPr bwMode="auto">
          <a:xfrm>
            <a:off x="755650" y="2384425"/>
            <a:ext cx="3024188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Case1: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When the prefix to be inserted  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is </a:t>
            </a:r>
            <a:r>
              <a:rPr lang="en-US" altLang="zh-TW" sz="1800">
                <a:solidFill>
                  <a:srgbClr val="0099CC"/>
                </a:solidFill>
                <a:latin typeface="Times New Roman" panose="02020603050405020304" pitchFamily="18" charset="0"/>
              </a:rPr>
              <a:t>above the free space .</a:t>
            </a:r>
            <a:endParaRPr lang="zh-TW" altLang="en-US" sz="1800">
              <a:solidFill>
                <a:srgbClr val="0099CC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群組 160"/>
          <p:cNvGrpSpPr>
            <a:grpSpLocks/>
          </p:cNvGrpSpPr>
          <p:nvPr/>
        </p:nvGrpSpPr>
        <p:grpSpPr bwMode="auto">
          <a:xfrm>
            <a:off x="4859338" y="1412875"/>
            <a:ext cx="3492500" cy="4537075"/>
            <a:chOff x="755576" y="1592796"/>
            <a:chExt cx="3492388" cy="4536504"/>
          </a:xfrm>
        </p:grpSpPr>
        <p:grpSp>
          <p:nvGrpSpPr>
            <p:cNvPr id="18474" name="群組 131"/>
            <p:cNvGrpSpPr>
              <a:grpSpLocks/>
            </p:cNvGrpSpPr>
            <p:nvPr/>
          </p:nvGrpSpPr>
          <p:grpSpPr bwMode="auto">
            <a:xfrm>
              <a:off x="755576" y="1592796"/>
              <a:ext cx="3492388" cy="4536504"/>
              <a:chOff x="1115616" y="1556792"/>
              <a:chExt cx="3492388" cy="4536504"/>
            </a:xfrm>
          </p:grpSpPr>
          <p:grpSp>
            <p:nvGrpSpPr>
              <p:cNvPr id="18476" name="群組 79"/>
              <p:cNvGrpSpPr>
                <a:grpSpLocks/>
              </p:cNvGrpSpPr>
              <p:nvPr/>
            </p:nvGrpSpPr>
            <p:grpSpPr bwMode="auto">
              <a:xfrm>
                <a:off x="1115616" y="1556792"/>
                <a:ext cx="3492388" cy="4536504"/>
                <a:chOff x="4716016" y="1556792"/>
                <a:chExt cx="3492388" cy="4536504"/>
              </a:xfrm>
            </p:grpSpPr>
            <p:grpSp>
              <p:nvGrpSpPr>
                <p:cNvPr id="18479" name="群組 18"/>
                <p:cNvGrpSpPr>
                  <a:grpSpLocks/>
                </p:cNvGrpSpPr>
                <p:nvPr/>
              </p:nvGrpSpPr>
              <p:grpSpPr bwMode="auto">
                <a:xfrm>
                  <a:off x="5544108" y="1556792"/>
                  <a:ext cx="2664296" cy="4536504"/>
                  <a:chOff x="2879812" y="1556792"/>
                  <a:chExt cx="2664296" cy="4536504"/>
                </a:xfrm>
              </p:grpSpPr>
              <p:sp>
                <p:nvSpPr>
                  <p:cNvPr id="145" name="矩形 144"/>
                  <p:cNvSpPr/>
                  <p:nvPr/>
                </p:nvSpPr>
                <p:spPr>
                  <a:xfrm>
                    <a:off x="2880368" y="1556792"/>
                    <a:ext cx="2663740" cy="453650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zh-TW" altLang="en-US"/>
                  </a:p>
                </p:txBody>
              </p:sp>
              <p:sp>
                <p:nvSpPr>
                  <p:cNvPr id="146" name="矩形 145"/>
                  <p:cNvSpPr/>
                  <p:nvPr/>
                </p:nvSpPr>
                <p:spPr>
                  <a:xfrm>
                    <a:off x="2880368" y="3609172"/>
                    <a:ext cx="2663740" cy="539682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en-US" altLang="zh-TW" dirty="0">
                        <a:solidFill>
                          <a:schemeClr val="tx1"/>
                        </a:solidFill>
                      </a:rPr>
                      <a:t>free space</a:t>
                    </a:r>
                    <a:endParaRPr lang="zh-TW" alt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47" name="橢圓 146"/>
                  <p:cNvSpPr/>
                  <p:nvPr/>
                </p:nvSpPr>
                <p:spPr>
                  <a:xfrm>
                    <a:off x="3132772" y="1880601"/>
                    <a:ext cx="287329" cy="180952"/>
                  </a:xfrm>
                  <a:prstGeom prst="ellips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zh-TW" altLang="en-US"/>
                  </a:p>
                </p:txBody>
              </p:sp>
              <p:sp>
                <p:nvSpPr>
                  <p:cNvPr id="148" name="橢圓 147"/>
                  <p:cNvSpPr/>
                  <p:nvPr/>
                </p:nvSpPr>
                <p:spPr>
                  <a:xfrm>
                    <a:off x="3275642" y="2420283"/>
                    <a:ext cx="288916" cy="180952"/>
                  </a:xfrm>
                  <a:prstGeom prst="ellips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zh-TW" altLang="en-US"/>
                  </a:p>
                </p:txBody>
              </p:sp>
              <p:sp>
                <p:nvSpPr>
                  <p:cNvPr id="149" name="橢圓 148"/>
                  <p:cNvSpPr/>
                  <p:nvPr/>
                </p:nvSpPr>
                <p:spPr>
                  <a:xfrm>
                    <a:off x="3240718" y="4509170"/>
                    <a:ext cx="287329" cy="179365"/>
                  </a:xfrm>
                  <a:prstGeom prst="ellips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zh-TW" altLang="en-US"/>
                  </a:p>
                </p:txBody>
              </p:sp>
              <p:sp>
                <p:nvSpPr>
                  <p:cNvPr id="150" name="橢圓 149"/>
                  <p:cNvSpPr/>
                  <p:nvPr/>
                </p:nvSpPr>
                <p:spPr>
                  <a:xfrm>
                    <a:off x="3564558" y="5048852"/>
                    <a:ext cx="287329" cy="180952"/>
                  </a:xfrm>
                  <a:prstGeom prst="ellips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zh-TW" altLang="en-US"/>
                  </a:p>
                </p:txBody>
              </p:sp>
              <p:sp>
                <p:nvSpPr>
                  <p:cNvPr id="151" name="橢圓 150"/>
                  <p:cNvSpPr/>
                  <p:nvPr/>
                </p:nvSpPr>
                <p:spPr>
                  <a:xfrm>
                    <a:off x="3959834" y="5732979"/>
                    <a:ext cx="288916" cy="180952"/>
                  </a:xfrm>
                  <a:prstGeom prst="ellips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zh-TW" altLang="en-US"/>
                  </a:p>
                </p:txBody>
              </p:sp>
              <p:sp>
                <p:nvSpPr>
                  <p:cNvPr id="152" name="橢圓 151"/>
                  <p:cNvSpPr/>
                  <p:nvPr/>
                </p:nvSpPr>
                <p:spPr>
                  <a:xfrm>
                    <a:off x="4140803" y="3356790"/>
                    <a:ext cx="287328" cy="180952"/>
                  </a:xfrm>
                  <a:prstGeom prst="ellips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zh-TW" altLang="en-US"/>
                  </a:p>
                </p:txBody>
              </p:sp>
              <p:sp>
                <p:nvSpPr>
                  <p:cNvPr id="153" name="橢圓 152"/>
                  <p:cNvSpPr/>
                  <p:nvPr/>
                </p:nvSpPr>
                <p:spPr>
                  <a:xfrm>
                    <a:off x="4283673" y="2996474"/>
                    <a:ext cx="288916" cy="180952"/>
                  </a:xfrm>
                  <a:prstGeom prst="ellips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zh-TW" altLang="en-US"/>
                  </a:p>
                </p:txBody>
              </p:sp>
              <p:sp>
                <p:nvSpPr>
                  <p:cNvPr id="154" name="橢圓 153"/>
                  <p:cNvSpPr/>
                  <p:nvPr/>
                </p:nvSpPr>
                <p:spPr>
                  <a:xfrm>
                    <a:off x="4680536" y="2204410"/>
                    <a:ext cx="287328" cy="180952"/>
                  </a:xfrm>
                  <a:prstGeom prst="ellips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zh-TW" altLang="en-US"/>
                  </a:p>
                </p:txBody>
              </p:sp>
              <p:cxnSp>
                <p:nvCxnSpPr>
                  <p:cNvPr id="155" name="直線接點 154"/>
                  <p:cNvCxnSpPr>
                    <a:stCxn id="147" idx="4"/>
                    <a:endCxn id="148" idx="0"/>
                  </p:cNvCxnSpPr>
                  <p:nvPr/>
                </p:nvCxnSpPr>
                <p:spPr>
                  <a:xfrm rot="16200000" flipH="1">
                    <a:off x="3168507" y="2168689"/>
                    <a:ext cx="358730" cy="144458"/>
                  </a:xfrm>
                  <a:prstGeom prst="line">
                    <a:avLst/>
                  </a:prstGeom>
                  <a:ln w="25400">
                    <a:solidFill>
                      <a:srgbClr val="C00000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直線接點 155"/>
                  <p:cNvCxnSpPr>
                    <a:stCxn id="137" idx="4"/>
                    <a:endCxn id="149" idx="0"/>
                  </p:cNvCxnSpPr>
                  <p:nvPr/>
                </p:nvCxnSpPr>
                <p:spPr>
                  <a:xfrm rot="5400000">
                    <a:off x="2879628" y="3860751"/>
                    <a:ext cx="1152380" cy="144458"/>
                  </a:xfrm>
                  <a:prstGeom prst="line">
                    <a:avLst/>
                  </a:prstGeom>
                  <a:ln w="25400">
                    <a:solidFill>
                      <a:srgbClr val="C00000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直線接點 156"/>
                  <p:cNvCxnSpPr>
                    <a:stCxn id="149" idx="4"/>
                    <a:endCxn id="150" idx="0"/>
                  </p:cNvCxnSpPr>
                  <p:nvPr/>
                </p:nvCxnSpPr>
                <p:spPr>
                  <a:xfrm rot="16200000" flipH="1">
                    <a:off x="3366144" y="4705980"/>
                    <a:ext cx="360317" cy="325428"/>
                  </a:xfrm>
                  <a:prstGeom prst="line">
                    <a:avLst/>
                  </a:prstGeom>
                  <a:ln w="25400">
                    <a:solidFill>
                      <a:srgbClr val="C00000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直線接點 157"/>
                  <p:cNvCxnSpPr>
                    <a:stCxn id="150" idx="4"/>
                    <a:endCxn id="151" idx="0"/>
                  </p:cNvCxnSpPr>
                  <p:nvPr/>
                </p:nvCxnSpPr>
                <p:spPr>
                  <a:xfrm rot="16200000" flipH="1">
                    <a:off x="3655067" y="5283754"/>
                    <a:ext cx="503175" cy="395274"/>
                  </a:xfrm>
                  <a:prstGeom prst="line">
                    <a:avLst/>
                  </a:prstGeom>
                  <a:ln w="25400">
                    <a:solidFill>
                      <a:srgbClr val="C00000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直線接點 158"/>
                  <p:cNvCxnSpPr>
                    <a:stCxn id="154" idx="4"/>
                    <a:endCxn id="153" idx="0"/>
                  </p:cNvCxnSpPr>
                  <p:nvPr/>
                </p:nvCxnSpPr>
                <p:spPr>
                  <a:xfrm rot="5400000">
                    <a:off x="4320213" y="2493281"/>
                    <a:ext cx="611111" cy="395275"/>
                  </a:xfrm>
                  <a:prstGeom prst="line">
                    <a:avLst/>
                  </a:prstGeom>
                  <a:ln w="9525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直線接點 159"/>
                  <p:cNvCxnSpPr>
                    <a:stCxn id="153" idx="4"/>
                    <a:endCxn id="152" idx="0"/>
                  </p:cNvCxnSpPr>
                  <p:nvPr/>
                </p:nvCxnSpPr>
                <p:spPr>
                  <a:xfrm rot="5400000">
                    <a:off x="4266219" y="3194880"/>
                    <a:ext cx="179364" cy="144457"/>
                  </a:xfrm>
                  <a:prstGeom prst="line">
                    <a:avLst/>
                  </a:prstGeom>
                  <a:ln w="9525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37" name="橢圓 136"/>
                <p:cNvSpPr/>
                <p:nvPr/>
              </p:nvSpPr>
              <p:spPr>
                <a:xfrm>
                  <a:off x="6047885" y="3177426"/>
                  <a:ext cx="288916" cy="179364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TW" altLang="en-US"/>
                </a:p>
              </p:txBody>
            </p:sp>
            <p:sp>
              <p:nvSpPr>
                <p:cNvPr id="138" name="橢圓 137"/>
                <p:cNvSpPr/>
                <p:nvPr/>
              </p:nvSpPr>
              <p:spPr>
                <a:xfrm>
                  <a:off x="6120908" y="2780601"/>
                  <a:ext cx="287329" cy="180952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TW" altLang="en-US"/>
                </a:p>
              </p:txBody>
            </p:sp>
            <p:cxnSp>
              <p:nvCxnSpPr>
                <p:cNvPr id="139" name="直線接點 138"/>
                <p:cNvCxnSpPr>
                  <a:stCxn id="148" idx="4"/>
                  <a:endCxn id="138" idx="0"/>
                </p:cNvCxnSpPr>
                <p:nvPr/>
              </p:nvCxnSpPr>
              <p:spPr>
                <a:xfrm rot="16200000" flipH="1">
                  <a:off x="6084406" y="2601227"/>
                  <a:ext cx="179365" cy="179381"/>
                </a:xfrm>
                <a:prstGeom prst="line">
                  <a:avLst/>
                </a:prstGeom>
                <a:ln w="25400">
                  <a:solidFill>
                    <a:srgbClr val="C000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直線接點 139"/>
                <p:cNvCxnSpPr>
                  <a:stCxn id="138" idx="4"/>
                  <a:endCxn id="137" idx="0"/>
                </p:cNvCxnSpPr>
                <p:nvPr/>
              </p:nvCxnSpPr>
              <p:spPr>
                <a:xfrm rot="5400000">
                  <a:off x="6120125" y="3033772"/>
                  <a:ext cx="215873" cy="71435"/>
                </a:xfrm>
                <a:prstGeom prst="line">
                  <a:avLst/>
                </a:prstGeom>
                <a:ln w="25400">
                  <a:solidFill>
                    <a:srgbClr val="C000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484" name="文字方塊 140"/>
                <p:cNvSpPr txBox="1">
                  <a:spLocks noChangeArrowheads="1"/>
                </p:cNvSpPr>
                <p:nvPr/>
              </p:nvSpPr>
              <p:spPr bwMode="auto">
                <a:xfrm>
                  <a:off x="4788024" y="4149080"/>
                  <a:ext cx="720080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600">
                      <a:latin typeface="Times New Roman" panose="02020603050405020304" pitchFamily="18" charset="0"/>
                    </a:rPr>
                    <a:t>LC(q)</a:t>
                  </a:r>
                  <a:endParaRPr lang="zh-TW" altLang="en-US" sz="16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8485" name="文字方塊 141"/>
                <p:cNvSpPr txBox="1">
                  <a:spLocks noChangeArrowheads="1"/>
                </p:cNvSpPr>
                <p:nvPr/>
              </p:nvSpPr>
              <p:spPr bwMode="auto">
                <a:xfrm>
                  <a:off x="4716016" y="2456892"/>
                  <a:ext cx="756084" cy="5847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600">
                      <a:latin typeface="Times New Roman" panose="02020603050405020304" pitchFamily="18" charset="0"/>
                    </a:rPr>
                    <a:t>Insert </a:t>
                  </a:r>
                </a:p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600">
                      <a:latin typeface="Times New Roman" panose="02020603050405020304" pitchFamily="18" charset="0"/>
                    </a:rPr>
                    <a:t>q here</a:t>
                  </a:r>
                  <a:endParaRPr lang="zh-TW" altLang="en-US" sz="1600">
                    <a:latin typeface="Times New Roman" panose="02020603050405020304" pitchFamily="18" charset="0"/>
                  </a:endParaRPr>
                </a:p>
              </p:txBody>
            </p:sp>
            <p:cxnSp>
              <p:nvCxnSpPr>
                <p:cNvPr id="143" name="直線單箭頭接點 142"/>
                <p:cNvCxnSpPr/>
                <p:nvPr/>
              </p:nvCxnSpPr>
              <p:spPr>
                <a:xfrm flipV="1">
                  <a:off x="5436718" y="2709172"/>
                  <a:ext cx="719114" cy="50794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直線單箭頭接點 143"/>
                <p:cNvCxnSpPr/>
                <p:nvPr/>
              </p:nvCxnSpPr>
              <p:spPr>
                <a:xfrm flipV="1">
                  <a:off x="5436718" y="3969488"/>
                  <a:ext cx="684190" cy="339682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4" name="肘形接點 133"/>
              <p:cNvCxnSpPr>
                <a:stCxn id="138" idx="2"/>
                <a:endCxn id="137" idx="2"/>
              </p:cNvCxnSpPr>
              <p:nvPr/>
            </p:nvCxnSpPr>
            <p:spPr>
              <a:xfrm rot="10800000" flipV="1">
                <a:off x="2447485" y="2871077"/>
                <a:ext cx="73023" cy="395238"/>
              </a:xfrm>
              <a:prstGeom prst="bentConnector3">
                <a:avLst>
                  <a:gd name="adj1" fmla="val 417465"/>
                </a:avLst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圖案 124"/>
              <p:cNvCxnSpPr>
                <a:stCxn id="137" idx="3"/>
              </p:cNvCxnSpPr>
              <p:nvPr/>
            </p:nvCxnSpPr>
            <p:spPr>
              <a:xfrm rot="16200000" flipH="1">
                <a:off x="2366538" y="3455203"/>
                <a:ext cx="277778" cy="30161"/>
              </a:xfrm>
              <a:prstGeom prst="bentConnector3">
                <a:avLst>
                  <a:gd name="adj1" fmla="val 50000"/>
                </a:avLst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6" name="直線接點 115"/>
            <p:cNvCxnSpPr/>
            <p:nvPr/>
          </p:nvCxnSpPr>
          <p:spPr>
            <a:xfrm rot="5400000">
              <a:off x="2051774" y="3609418"/>
              <a:ext cx="971428" cy="900084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群組 161"/>
          <p:cNvGrpSpPr>
            <a:grpSpLocks/>
          </p:cNvGrpSpPr>
          <p:nvPr/>
        </p:nvGrpSpPr>
        <p:grpSpPr bwMode="auto">
          <a:xfrm>
            <a:off x="4535488" y="1412875"/>
            <a:ext cx="3816350" cy="4537075"/>
            <a:chOff x="1043608" y="332656"/>
            <a:chExt cx="3816424" cy="4536504"/>
          </a:xfrm>
        </p:grpSpPr>
        <p:grpSp>
          <p:nvGrpSpPr>
            <p:cNvPr id="18443" name="群組 78"/>
            <p:cNvGrpSpPr>
              <a:grpSpLocks/>
            </p:cNvGrpSpPr>
            <p:nvPr/>
          </p:nvGrpSpPr>
          <p:grpSpPr bwMode="auto">
            <a:xfrm>
              <a:off x="1043608" y="332656"/>
              <a:ext cx="3816424" cy="4536504"/>
              <a:chOff x="4391980" y="1556792"/>
              <a:chExt cx="3816424" cy="4536504"/>
            </a:xfrm>
          </p:grpSpPr>
          <p:grpSp>
            <p:nvGrpSpPr>
              <p:cNvPr id="18445" name="群組 18"/>
              <p:cNvGrpSpPr>
                <a:grpSpLocks/>
              </p:cNvGrpSpPr>
              <p:nvPr/>
            </p:nvGrpSpPr>
            <p:grpSpPr bwMode="auto">
              <a:xfrm>
                <a:off x="5544108" y="1556792"/>
                <a:ext cx="2664296" cy="4536504"/>
                <a:chOff x="2879812" y="1556792"/>
                <a:chExt cx="2664296" cy="4536504"/>
              </a:xfrm>
            </p:grpSpPr>
            <p:sp>
              <p:nvSpPr>
                <p:cNvPr id="178" name="矩形 177"/>
                <p:cNvSpPr/>
                <p:nvPr/>
              </p:nvSpPr>
              <p:spPr>
                <a:xfrm>
                  <a:off x="2880231" y="1556792"/>
                  <a:ext cx="2663877" cy="453650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TW" altLang="en-US"/>
                </a:p>
              </p:txBody>
            </p:sp>
            <p:sp>
              <p:nvSpPr>
                <p:cNvPr id="179" name="矩形 178"/>
                <p:cNvSpPr/>
                <p:nvPr/>
              </p:nvSpPr>
              <p:spPr>
                <a:xfrm>
                  <a:off x="2880231" y="3609172"/>
                  <a:ext cx="2663877" cy="53968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altLang="zh-TW" dirty="0">
                      <a:solidFill>
                        <a:schemeClr val="tx1"/>
                      </a:solidFill>
                    </a:rPr>
                    <a:t>free space</a:t>
                  </a:r>
                  <a:endParaRPr lang="zh-TW" alt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0" name="橢圓 179"/>
                <p:cNvSpPr/>
                <p:nvPr/>
              </p:nvSpPr>
              <p:spPr>
                <a:xfrm>
                  <a:off x="3132648" y="1880601"/>
                  <a:ext cx="287344" cy="180952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TW" altLang="en-US"/>
                </a:p>
              </p:txBody>
            </p:sp>
            <p:sp>
              <p:nvSpPr>
                <p:cNvPr id="181" name="橢圓 180"/>
                <p:cNvSpPr/>
                <p:nvPr/>
              </p:nvSpPr>
              <p:spPr>
                <a:xfrm>
                  <a:off x="3275526" y="2420283"/>
                  <a:ext cx="288931" cy="180952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TW" altLang="en-US"/>
                </a:p>
              </p:txBody>
            </p:sp>
            <p:sp>
              <p:nvSpPr>
                <p:cNvPr id="182" name="橢圓 181"/>
                <p:cNvSpPr/>
                <p:nvPr/>
              </p:nvSpPr>
              <p:spPr>
                <a:xfrm>
                  <a:off x="3240600" y="4509170"/>
                  <a:ext cx="287344" cy="179365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TW" altLang="en-US"/>
                </a:p>
              </p:txBody>
            </p:sp>
            <p:sp>
              <p:nvSpPr>
                <p:cNvPr id="183" name="橢圓 182"/>
                <p:cNvSpPr/>
                <p:nvPr/>
              </p:nvSpPr>
              <p:spPr>
                <a:xfrm>
                  <a:off x="3564456" y="5048852"/>
                  <a:ext cx="287344" cy="180952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TW" altLang="en-US"/>
                </a:p>
              </p:txBody>
            </p:sp>
            <p:sp>
              <p:nvSpPr>
                <p:cNvPr id="184" name="橢圓 183"/>
                <p:cNvSpPr/>
                <p:nvPr/>
              </p:nvSpPr>
              <p:spPr>
                <a:xfrm>
                  <a:off x="3959752" y="5732979"/>
                  <a:ext cx="288931" cy="180952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TW" altLang="en-US"/>
                </a:p>
              </p:txBody>
            </p:sp>
            <p:sp>
              <p:nvSpPr>
                <p:cNvPr id="185" name="橢圓 184"/>
                <p:cNvSpPr/>
                <p:nvPr/>
              </p:nvSpPr>
              <p:spPr>
                <a:xfrm>
                  <a:off x="4032779" y="4688536"/>
                  <a:ext cx="287343" cy="180952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TW" altLang="en-US"/>
                </a:p>
              </p:txBody>
            </p:sp>
            <p:sp>
              <p:nvSpPr>
                <p:cNvPr id="186" name="橢圓 185"/>
                <p:cNvSpPr/>
                <p:nvPr/>
              </p:nvSpPr>
              <p:spPr>
                <a:xfrm>
                  <a:off x="4248683" y="2996474"/>
                  <a:ext cx="287343" cy="180952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TW" altLang="en-US"/>
                </a:p>
              </p:txBody>
            </p:sp>
            <p:sp>
              <p:nvSpPr>
                <p:cNvPr id="187" name="橢圓 186"/>
                <p:cNvSpPr/>
                <p:nvPr/>
              </p:nvSpPr>
              <p:spPr>
                <a:xfrm>
                  <a:off x="4859882" y="2312347"/>
                  <a:ext cx="288931" cy="180952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TW" altLang="en-US"/>
                </a:p>
              </p:txBody>
            </p:sp>
            <p:cxnSp>
              <p:nvCxnSpPr>
                <p:cNvPr id="188" name="直線接點 187"/>
                <p:cNvCxnSpPr>
                  <a:stCxn id="180" idx="4"/>
                  <a:endCxn id="181" idx="0"/>
                </p:cNvCxnSpPr>
                <p:nvPr/>
              </p:nvCxnSpPr>
              <p:spPr>
                <a:xfrm rot="16200000" flipH="1">
                  <a:off x="3168394" y="2168685"/>
                  <a:ext cx="358730" cy="144466"/>
                </a:xfrm>
                <a:prstGeom prst="line">
                  <a:avLst/>
                </a:prstGeom>
                <a:ln w="25400">
                  <a:solidFill>
                    <a:srgbClr val="C000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直線接點 188"/>
                <p:cNvCxnSpPr>
                  <a:stCxn id="166" idx="4"/>
                  <a:endCxn id="182" idx="0"/>
                </p:cNvCxnSpPr>
                <p:nvPr/>
              </p:nvCxnSpPr>
              <p:spPr>
                <a:xfrm rot="5400000">
                  <a:off x="2879521" y="3860748"/>
                  <a:ext cx="1152380" cy="144466"/>
                </a:xfrm>
                <a:prstGeom prst="line">
                  <a:avLst/>
                </a:prstGeom>
                <a:ln w="25400">
                  <a:solidFill>
                    <a:srgbClr val="C000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直線接點 189"/>
                <p:cNvCxnSpPr>
                  <a:stCxn id="182" idx="4"/>
                  <a:endCxn id="183" idx="0"/>
                </p:cNvCxnSpPr>
                <p:nvPr/>
              </p:nvCxnSpPr>
              <p:spPr>
                <a:xfrm rot="16200000" flipH="1">
                  <a:off x="3366042" y="4705972"/>
                  <a:ext cx="360317" cy="325444"/>
                </a:xfrm>
                <a:prstGeom prst="line">
                  <a:avLst/>
                </a:prstGeom>
                <a:ln w="25400">
                  <a:solidFill>
                    <a:srgbClr val="C000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直線接點 190"/>
                <p:cNvCxnSpPr>
                  <a:stCxn id="183" idx="4"/>
                  <a:endCxn id="184" idx="0"/>
                </p:cNvCxnSpPr>
                <p:nvPr/>
              </p:nvCxnSpPr>
              <p:spPr>
                <a:xfrm rot="16200000" flipH="1">
                  <a:off x="3654983" y="5283744"/>
                  <a:ext cx="503175" cy="395295"/>
                </a:xfrm>
                <a:prstGeom prst="line">
                  <a:avLst/>
                </a:prstGeom>
                <a:ln w="25400">
                  <a:solidFill>
                    <a:srgbClr val="C000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直線接點 191"/>
                <p:cNvCxnSpPr>
                  <a:stCxn id="187" idx="4"/>
                  <a:endCxn id="186" idx="0"/>
                </p:cNvCxnSpPr>
                <p:nvPr/>
              </p:nvCxnSpPr>
              <p:spPr>
                <a:xfrm rot="5400000">
                  <a:off x="4446367" y="2438492"/>
                  <a:ext cx="503175" cy="612787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直線接點 192"/>
                <p:cNvCxnSpPr>
                  <a:stCxn id="186" idx="4"/>
                  <a:endCxn id="185" idx="0"/>
                </p:cNvCxnSpPr>
                <p:nvPr/>
              </p:nvCxnSpPr>
              <p:spPr>
                <a:xfrm rot="5400000">
                  <a:off x="3528053" y="3825029"/>
                  <a:ext cx="1511110" cy="215904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66" name="橢圓 165"/>
              <p:cNvSpPr/>
              <p:nvPr/>
            </p:nvSpPr>
            <p:spPr>
              <a:xfrm>
                <a:off x="6047774" y="3177426"/>
                <a:ext cx="288931" cy="179364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sp>
            <p:nvSpPr>
              <p:cNvPr id="167" name="橢圓 166"/>
              <p:cNvSpPr/>
              <p:nvPr/>
            </p:nvSpPr>
            <p:spPr>
              <a:xfrm>
                <a:off x="6120801" y="2780601"/>
                <a:ext cx="287344" cy="180952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cxnSp>
            <p:nvCxnSpPr>
              <p:cNvPr id="168" name="直線接點 167"/>
              <p:cNvCxnSpPr>
                <a:stCxn id="181" idx="4"/>
                <a:endCxn id="167" idx="0"/>
              </p:cNvCxnSpPr>
              <p:nvPr/>
            </p:nvCxnSpPr>
            <p:spPr>
              <a:xfrm rot="16200000" flipH="1">
                <a:off x="6084301" y="2601223"/>
                <a:ext cx="179365" cy="179390"/>
              </a:xfrm>
              <a:prstGeom prst="line">
                <a:avLst/>
              </a:prstGeom>
              <a:ln w="25400">
                <a:solidFill>
                  <a:srgbClr val="C0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直線接點 168"/>
              <p:cNvCxnSpPr>
                <a:stCxn id="167" idx="4"/>
                <a:endCxn id="166" idx="0"/>
              </p:cNvCxnSpPr>
              <p:nvPr/>
            </p:nvCxnSpPr>
            <p:spPr>
              <a:xfrm rot="5400000">
                <a:off x="6120023" y="3033770"/>
                <a:ext cx="215873" cy="71438"/>
              </a:xfrm>
              <a:prstGeom prst="line">
                <a:avLst/>
              </a:prstGeom>
              <a:ln w="25400">
                <a:solidFill>
                  <a:srgbClr val="C0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450" name="文字方塊 169"/>
              <p:cNvSpPr txBox="1">
                <a:spLocks noChangeArrowheads="1"/>
              </p:cNvSpPr>
              <p:nvPr/>
            </p:nvSpPr>
            <p:spPr bwMode="auto">
              <a:xfrm>
                <a:off x="4788024" y="4149080"/>
                <a:ext cx="72008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600">
                    <a:latin typeface="Times New Roman" panose="02020603050405020304" pitchFamily="18" charset="0"/>
                  </a:rPr>
                  <a:t>LC(q)</a:t>
                </a:r>
                <a:endParaRPr lang="zh-TW" altLang="en-US" sz="1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451" name="文字方塊 170"/>
              <p:cNvSpPr txBox="1">
                <a:spLocks noChangeArrowheads="1"/>
              </p:cNvSpPr>
              <p:nvPr/>
            </p:nvSpPr>
            <p:spPr bwMode="auto">
              <a:xfrm>
                <a:off x="4680012" y="4689140"/>
                <a:ext cx="8640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600">
                    <a:latin typeface="Times New Roman" panose="02020603050405020304" pitchFamily="18" charset="0"/>
                  </a:rPr>
                  <a:t>HCN(q)</a:t>
                </a:r>
                <a:endParaRPr lang="zh-TW" altLang="en-US" sz="1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452" name="文字方塊 171"/>
              <p:cNvSpPr txBox="1">
                <a:spLocks noChangeArrowheads="1"/>
              </p:cNvSpPr>
              <p:nvPr/>
            </p:nvSpPr>
            <p:spPr bwMode="auto">
              <a:xfrm>
                <a:off x="4391980" y="5229200"/>
                <a:ext cx="756084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600">
                    <a:latin typeface="Times New Roman" panose="02020603050405020304" pitchFamily="18" charset="0"/>
                  </a:rPr>
                  <a:t>Insert </a:t>
                </a:r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600">
                    <a:latin typeface="Times New Roman" panose="02020603050405020304" pitchFamily="18" charset="0"/>
                  </a:rPr>
                  <a:t>q here</a:t>
                </a:r>
                <a:endParaRPr lang="zh-TW" altLang="en-US" sz="1600">
                  <a:latin typeface="Times New Roman" panose="02020603050405020304" pitchFamily="18" charset="0"/>
                </a:endParaRPr>
              </a:p>
            </p:txBody>
          </p:sp>
          <p:cxnSp>
            <p:nvCxnSpPr>
              <p:cNvPr id="173" name="直線單箭頭接點 172"/>
              <p:cNvCxnSpPr/>
              <p:nvPr/>
            </p:nvCxnSpPr>
            <p:spPr>
              <a:xfrm flipV="1">
                <a:off x="5112719" y="5480598"/>
                <a:ext cx="1511329" cy="52381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肘形接點 66"/>
              <p:cNvCxnSpPr>
                <a:stCxn id="185" idx="6"/>
                <a:endCxn id="179" idx="2"/>
              </p:cNvCxnSpPr>
              <p:nvPr/>
            </p:nvCxnSpPr>
            <p:spPr>
              <a:xfrm flipH="1" flipV="1">
                <a:off x="6876465" y="4148854"/>
                <a:ext cx="107952" cy="630158"/>
              </a:xfrm>
              <a:prstGeom prst="bentConnector4">
                <a:avLst>
                  <a:gd name="adj1" fmla="val -211643"/>
                  <a:gd name="adj2" fmla="val 57143"/>
                </a:avLst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圖案 174"/>
              <p:cNvCxnSpPr>
                <a:stCxn id="183" idx="6"/>
                <a:endCxn id="185" idx="4"/>
              </p:cNvCxnSpPr>
              <p:nvPr/>
            </p:nvCxnSpPr>
            <p:spPr>
              <a:xfrm flipV="1">
                <a:off x="6516096" y="4869488"/>
                <a:ext cx="323856" cy="269841"/>
              </a:xfrm>
              <a:prstGeom prst="bentConnector2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直線單箭頭接點 175"/>
              <p:cNvCxnSpPr/>
              <p:nvPr/>
            </p:nvCxnSpPr>
            <p:spPr>
              <a:xfrm flipV="1">
                <a:off x="5436575" y="3969488"/>
                <a:ext cx="684225" cy="339682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直線單箭頭接點 176"/>
              <p:cNvCxnSpPr/>
              <p:nvPr/>
            </p:nvCxnSpPr>
            <p:spPr>
              <a:xfrm flipV="1">
                <a:off x="5544527" y="4185361"/>
                <a:ext cx="1439890" cy="879364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4" name="直線接點 163"/>
            <p:cNvCxnSpPr>
              <a:stCxn id="185" idx="4"/>
              <a:endCxn id="183" idx="0"/>
            </p:cNvCxnSpPr>
            <p:nvPr/>
          </p:nvCxnSpPr>
          <p:spPr>
            <a:xfrm rot="5400000">
              <a:off x="3167737" y="3500873"/>
              <a:ext cx="179364" cy="468322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3" grpId="1"/>
      <p:bldP spid="11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Related Work (8/9)</a:t>
            </a:r>
            <a:endParaRPr lang="zh-TW" altLang="en-US" smtClean="0"/>
          </a:p>
        </p:txBody>
      </p:sp>
      <p:sp>
        <p:nvSpPr>
          <p:cNvPr id="19459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4E78F39-48BF-4CD4-84FC-5A001D33CDE3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kumimoji="0" lang="en-US" altLang="zh-TW" sz="1400"/>
          </a:p>
        </p:txBody>
      </p:sp>
      <p:sp>
        <p:nvSpPr>
          <p:cNvPr id="19460" name="文字方塊 5"/>
          <p:cNvSpPr txBox="1">
            <a:spLocks noChangeArrowheads="1"/>
          </p:cNvSpPr>
          <p:nvPr/>
        </p:nvSpPr>
        <p:spPr bwMode="auto">
          <a:xfrm>
            <a:off x="827088" y="1557338"/>
            <a:ext cx="27733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CAO_OPT </a:t>
            </a:r>
            <a:r>
              <a:rPr lang="en-US" altLang="zh-TW" sz="2400">
                <a:solidFill>
                  <a:srgbClr val="C00000"/>
                </a:solidFill>
                <a:latin typeface="Times New Roman" panose="02020603050405020304" pitchFamily="18" charset="0"/>
              </a:rPr>
              <a:t>Deletion</a:t>
            </a:r>
            <a:endParaRPr lang="zh-TW" altLang="en-US" sz="24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1" name="文字方塊 8"/>
          <p:cNvSpPr txBox="1">
            <a:spLocks noChangeArrowheads="1"/>
          </p:cNvSpPr>
          <p:nvPr/>
        </p:nvSpPr>
        <p:spPr bwMode="auto">
          <a:xfrm>
            <a:off x="900113" y="3141663"/>
            <a:ext cx="352742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It works on the chain that </a:t>
            </a:r>
            <a:r>
              <a:rPr lang="en-US" altLang="zh-TW" sz="1800">
                <a:solidFill>
                  <a:srgbClr val="0099CC"/>
                </a:solidFill>
                <a:latin typeface="Times New Roman" panose="02020603050405020304" pitchFamily="18" charset="0"/>
              </a:rPr>
              <a:t>has prefix </a:t>
            </a:r>
            <a:r>
              <a:rPr lang="en-US" altLang="zh-TW" sz="1800" i="1">
                <a:solidFill>
                  <a:srgbClr val="0099CC"/>
                </a:solidFill>
                <a:latin typeface="Times New Roman" panose="02020603050405020304" pitchFamily="18" charset="0"/>
              </a:rPr>
              <a:t>p</a:t>
            </a:r>
            <a:r>
              <a:rPr lang="en-US" altLang="zh-TW" sz="1800">
                <a:solidFill>
                  <a:srgbClr val="0099CC"/>
                </a:solidFill>
                <a:latin typeface="Times New Roman" panose="02020603050405020304" pitchFamily="18" charset="0"/>
              </a:rPr>
              <a:t> adjacent to the free space</a:t>
            </a:r>
            <a:r>
              <a:rPr lang="en-US" altLang="zh-TW" sz="1800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grpSp>
        <p:nvGrpSpPr>
          <p:cNvPr id="19462" name="群組 68"/>
          <p:cNvGrpSpPr>
            <a:grpSpLocks/>
          </p:cNvGrpSpPr>
          <p:nvPr/>
        </p:nvGrpSpPr>
        <p:grpSpPr bwMode="auto">
          <a:xfrm>
            <a:off x="5543550" y="1557338"/>
            <a:ext cx="2665413" cy="4535487"/>
            <a:chOff x="5544108" y="1556792"/>
            <a:chExt cx="2664296" cy="4536504"/>
          </a:xfrm>
        </p:grpSpPr>
        <p:grpSp>
          <p:nvGrpSpPr>
            <p:cNvPr id="19469" name="群組 7"/>
            <p:cNvGrpSpPr>
              <a:grpSpLocks/>
            </p:cNvGrpSpPr>
            <p:nvPr/>
          </p:nvGrpSpPr>
          <p:grpSpPr bwMode="auto">
            <a:xfrm>
              <a:off x="5544108" y="1556792"/>
              <a:ext cx="2664296" cy="4536504"/>
              <a:chOff x="2879812" y="1556792"/>
              <a:chExt cx="2664296" cy="4536504"/>
            </a:xfrm>
          </p:grpSpPr>
          <p:sp>
            <p:nvSpPr>
              <p:cNvPr id="9" name="矩形 8"/>
              <p:cNvSpPr/>
              <p:nvPr/>
            </p:nvSpPr>
            <p:spPr>
              <a:xfrm>
                <a:off x="2879812" y="1556792"/>
                <a:ext cx="2664296" cy="45365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2879812" y="3608302"/>
                <a:ext cx="2664296" cy="54145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dirty="0">
                    <a:solidFill>
                      <a:schemeClr val="tx1"/>
                    </a:solidFill>
                  </a:rPr>
                  <a:t>free space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橢圓 10"/>
              <p:cNvSpPr/>
              <p:nvPr/>
            </p:nvSpPr>
            <p:spPr>
              <a:xfrm>
                <a:off x="3132119" y="1880715"/>
                <a:ext cx="287217" cy="179427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sp>
            <p:nvSpPr>
              <p:cNvPr id="14" name="橢圓 13"/>
              <p:cNvSpPr/>
              <p:nvPr/>
            </p:nvSpPr>
            <p:spPr>
              <a:xfrm>
                <a:off x="3276521" y="3104951"/>
                <a:ext cx="287218" cy="179428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sp>
            <p:nvSpPr>
              <p:cNvPr id="15" name="橢圓 14"/>
              <p:cNvSpPr/>
              <p:nvPr/>
            </p:nvSpPr>
            <p:spPr>
              <a:xfrm>
                <a:off x="3168616" y="4400642"/>
                <a:ext cx="287218" cy="181016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sp>
            <p:nvSpPr>
              <p:cNvPr id="16" name="橢圓 15"/>
              <p:cNvSpPr/>
              <p:nvPr/>
            </p:nvSpPr>
            <p:spPr>
              <a:xfrm>
                <a:off x="3168616" y="4905580"/>
                <a:ext cx="287218" cy="179428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sp>
            <p:nvSpPr>
              <p:cNvPr id="17" name="橢圓 16"/>
              <p:cNvSpPr/>
              <p:nvPr/>
            </p:nvSpPr>
            <p:spPr>
              <a:xfrm>
                <a:off x="3960447" y="5732853"/>
                <a:ext cx="287217" cy="181016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sp>
            <p:nvSpPr>
              <p:cNvPr id="18" name="橢圓 17"/>
              <p:cNvSpPr/>
              <p:nvPr/>
            </p:nvSpPr>
            <p:spPr>
              <a:xfrm>
                <a:off x="3887453" y="4977034"/>
                <a:ext cx="288804" cy="179427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sp>
            <p:nvSpPr>
              <p:cNvPr id="21" name="橢圓 20"/>
              <p:cNvSpPr/>
              <p:nvPr/>
            </p:nvSpPr>
            <p:spPr>
              <a:xfrm>
                <a:off x="4139759" y="4545137"/>
                <a:ext cx="288804" cy="179427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sp>
            <p:nvSpPr>
              <p:cNvPr id="22" name="橢圓 21"/>
              <p:cNvSpPr/>
              <p:nvPr/>
            </p:nvSpPr>
            <p:spPr>
              <a:xfrm>
                <a:off x="4212753" y="4149760"/>
                <a:ext cx="287218" cy="179428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sp>
            <p:nvSpPr>
              <p:cNvPr id="23" name="橢圓 22"/>
              <p:cNvSpPr/>
              <p:nvPr/>
            </p:nvSpPr>
            <p:spPr>
              <a:xfrm>
                <a:off x="4860182" y="2312611"/>
                <a:ext cx="287218" cy="181016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cxnSp>
            <p:nvCxnSpPr>
              <p:cNvPr id="26" name="直線接點 25"/>
              <p:cNvCxnSpPr>
                <a:stCxn id="11" idx="4"/>
                <a:endCxn id="14" idx="0"/>
              </p:cNvCxnSpPr>
              <p:nvPr/>
            </p:nvCxnSpPr>
            <p:spPr>
              <a:xfrm rot="16200000" flipH="1">
                <a:off x="2825524" y="2511139"/>
                <a:ext cx="1044809" cy="142815"/>
              </a:xfrm>
              <a:prstGeom prst="line">
                <a:avLst/>
              </a:prstGeom>
              <a:ln w="25400">
                <a:solidFill>
                  <a:srgbClr val="C0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接點 26"/>
              <p:cNvCxnSpPr>
                <a:stCxn id="14" idx="4"/>
                <a:endCxn id="15" idx="0"/>
              </p:cNvCxnSpPr>
              <p:nvPr/>
            </p:nvCxnSpPr>
            <p:spPr>
              <a:xfrm rot="5400000">
                <a:off x="2807252" y="3788558"/>
                <a:ext cx="1116262" cy="107905"/>
              </a:xfrm>
              <a:prstGeom prst="line">
                <a:avLst/>
              </a:prstGeom>
              <a:ln w="25400">
                <a:solidFill>
                  <a:srgbClr val="C0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接點 27"/>
              <p:cNvCxnSpPr>
                <a:stCxn id="15" idx="4"/>
                <a:endCxn id="16" idx="0"/>
              </p:cNvCxnSpPr>
              <p:nvPr/>
            </p:nvCxnSpPr>
            <p:spPr>
              <a:xfrm rot="5400000">
                <a:off x="3149470" y="4743618"/>
                <a:ext cx="323923" cy="0"/>
              </a:xfrm>
              <a:prstGeom prst="line">
                <a:avLst/>
              </a:prstGeom>
              <a:ln w="25400">
                <a:solidFill>
                  <a:srgbClr val="C0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接點 28"/>
              <p:cNvCxnSpPr>
                <a:stCxn id="16" idx="4"/>
                <a:endCxn id="17" idx="0"/>
              </p:cNvCxnSpPr>
              <p:nvPr/>
            </p:nvCxnSpPr>
            <p:spPr>
              <a:xfrm rot="16200000" flipH="1">
                <a:off x="3383424" y="5013015"/>
                <a:ext cx="647845" cy="791831"/>
              </a:xfrm>
              <a:prstGeom prst="line">
                <a:avLst/>
              </a:prstGeom>
              <a:ln w="25400">
                <a:solidFill>
                  <a:srgbClr val="C0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接點 32"/>
              <p:cNvCxnSpPr>
                <a:stCxn id="23" idx="4"/>
                <a:endCxn id="22" idx="0"/>
              </p:cNvCxnSpPr>
              <p:nvPr/>
            </p:nvCxnSpPr>
            <p:spPr>
              <a:xfrm rot="5400000">
                <a:off x="3852010" y="2997186"/>
                <a:ext cx="1656133" cy="649016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接點 33"/>
              <p:cNvCxnSpPr>
                <a:stCxn id="22" idx="4"/>
                <a:endCxn id="21" idx="0"/>
              </p:cNvCxnSpPr>
              <p:nvPr/>
            </p:nvCxnSpPr>
            <p:spPr>
              <a:xfrm rot="5400000">
                <a:off x="4211891" y="4401459"/>
                <a:ext cx="215948" cy="71407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8" name="直線接點 47"/>
            <p:cNvCxnSpPr/>
            <p:nvPr/>
          </p:nvCxnSpPr>
          <p:spPr>
            <a:xfrm rot="10800000" flipV="1">
              <a:off x="6264531" y="5156461"/>
              <a:ext cx="287218" cy="181016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直線接點 49"/>
          <p:cNvCxnSpPr>
            <a:endCxn id="18" idx="0"/>
          </p:cNvCxnSpPr>
          <p:nvPr/>
        </p:nvCxnSpPr>
        <p:spPr>
          <a:xfrm rot="5400000">
            <a:off x="6677818" y="4742657"/>
            <a:ext cx="252413" cy="21590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4" name="文字方塊 52"/>
          <p:cNvSpPr txBox="1">
            <a:spLocks noChangeArrowheads="1"/>
          </p:cNvSpPr>
          <p:nvPr/>
        </p:nvSpPr>
        <p:spPr bwMode="auto">
          <a:xfrm>
            <a:off x="5580063" y="4724400"/>
            <a:ext cx="2873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q</a:t>
            </a:r>
            <a:endParaRPr lang="zh-TW" altLang="en-US" sz="1600">
              <a:latin typeface="Times New Roman" panose="02020603050405020304" pitchFamily="18" charset="0"/>
            </a:endParaRPr>
          </a:p>
        </p:txBody>
      </p:sp>
      <p:cxnSp>
        <p:nvCxnSpPr>
          <p:cNvPr id="62" name="肘形接點 61"/>
          <p:cNvCxnSpPr>
            <a:endCxn id="16" idx="6"/>
          </p:cNvCxnSpPr>
          <p:nvPr/>
        </p:nvCxnSpPr>
        <p:spPr>
          <a:xfrm rot="10800000" flipV="1">
            <a:off x="6119813" y="4652963"/>
            <a:ext cx="647700" cy="3429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肘形接點 63"/>
          <p:cNvCxnSpPr>
            <a:stCxn id="22" idx="6"/>
            <a:endCxn id="21" idx="6"/>
          </p:cNvCxnSpPr>
          <p:nvPr/>
        </p:nvCxnSpPr>
        <p:spPr>
          <a:xfrm flipH="1">
            <a:off x="7092950" y="4238625"/>
            <a:ext cx="71438" cy="396875"/>
          </a:xfrm>
          <a:prstGeom prst="bentConnector3">
            <a:avLst>
              <a:gd name="adj1" fmla="val -317465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7" name="文字方塊 64"/>
          <p:cNvSpPr txBox="1">
            <a:spLocks noChangeArrowheads="1"/>
          </p:cNvSpPr>
          <p:nvPr/>
        </p:nvSpPr>
        <p:spPr bwMode="auto">
          <a:xfrm>
            <a:off x="4535488" y="5049838"/>
            <a:ext cx="7572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delete</a:t>
            </a:r>
            <a:endParaRPr lang="zh-TW" altLang="en-US" sz="1600">
              <a:latin typeface="Times New Roman" panose="02020603050405020304" pitchFamily="18" charset="0"/>
            </a:endParaRPr>
          </a:p>
        </p:txBody>
      </p:sp>
      <p:cxnSp>
        <p:nvCxnSpPr>
          <p:cNvPr id="67" name="直線單箭頭接點 66"/>
          <p:cNvCxnSpPr/>
          <p:nvPr/>
        </p:nvCxnSpPr>
        <p:spPr>
          <a:xfrm flipV="1">
            <a:off x="5219700" y="5084763"/>
            <a:ext cx="539750" cy="160337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A4BC480-FCE2-47A1-ADA4-A93464918D6A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kumimoji="0" lang="en-US" altLang="zh-TW" sz="14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Related Work (9/9)</a:t>
            </a:r>
            <a:endParaRPr lang="zh-TW" altLang="en-US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800" b="1" smtClean="0">
                <a:latin typeface="Times New Roman" panose="02020603050405020304" pitchFamily="18" charset="0"/>
              </a:rPr>
              <a:t>Shortcoming to shift above schemes for IPv6</a:t>
            </a:r>
          </a:p>
          <a:p>
            <a:pPr lvl="1">
              <a:buSzTx/>
              <a:buFont typeface="Wingdings" panose="05000000000000000000" pitchFamily="2" charset="2"/>
              <a:buChar char="Ø"/>
            </a:pPr>
            <a:r>
              <a:rPr lang="en-US" altLang="zh-TW" sz="2400" smtClean="0">
                <a:latin typeface="Times New Roman" panose="02020603050405020304" pitchFamily="18" charset="0"/>
              </a:rPr>
              <a:t>PLO:</a:t>
            </a:r>
          </a:p>
          <a:p>
            <a:pPr lvl="2">
              <a:buSzTx/>
            </a:pPr>
            <a:r>
              <a:rPr lang="en-US" altLang="zh-TW" sz="1800" smtClean="0">
                <a:latin typeface="Times New Roman" panose="02020603050405020304" pitchFamily="18" charset="0"/>
              </a:rPr>
              <a:t>There are 128 different length of prefix in IPv6. Therefore, </a:t>
            </a:r>
            <a:r>
              <a:rPr lang="en-US" altLang="zh-TW" sz="1800" smtClean="0">
                <a:solidFill>
                  <a:srgbClr val="0099CC"/>
                </a:solidFill>
                <a:latin typeface="Times New Roman" panose="02020603050405020304" pitchFamily="18" charset="0"/>
              </a:rPr>
              <a:t>the worst case and average case of cost to shift the prefix stored in TCAM growth extremely.</a:t>
            </a:r>
            <a:endParaRPr lang="en-US" altLang="zh-TW" sz="1800" smtClean="0">
              <a:latin typeface="Times New Roman" panose="02020603050405020304" pitchFamily="18" charset="0"/>
            </a:endParaRPr>
          </a:p>
          <a:p>
            <a:pPr lvl="2">
              <a:buSzTx/>
            </a:pPr>
            <a:endParaRPr lang="en-US" altLang="zh-TW" sz="1800" smtClean="0">
              <a:latin typeface="Times New Roman" panose="02020603050405020304" pitchFamily="18" charset="0"/>
            </a:endParaRPr>
          </a:p>
          <a:p>
            <a:pPr lvl="1">
              <a:buSzTx/>
              <a:buFont typeface="Wingdings" panose="05000000000000000000" pitchFamily="2" charset="2"/>
              <a:buChar char="Ø"/>
            </a:pPr>
            <a:r>
              <a:rPr lang="en-US" altLang="zh-TW" sz="2400" smtClean="0">
                <a:latin typeface="Times New Roman" panose="02020603050405020304" pitchFamily="18" charset="0"/>
              </a:rPr>
              <a:t>CAO:</a:t>
            </a:r>
          </a:p>
          <a:p>
            <a:pPr lvl="2">
              <a:buSzTx/>
            </a:pPr>
            <a:r>
              <a:rPr lang="en-US" altLang="zh-TW" sz="1800" smtClean="0">
                <a:latin typeface="Times New Roman" panose="02020603050405020304" pitchFamily="18" charset="0"/>
              </a:rPr>
              <a:t>CAO need to maintain the </a:t>
            </a:r>
            <a:r>
              <a:rPr lang="en-US" altLang="zh-TW" sz="1800" smtClean="0">
                <a:solidFill>
                  <a:srgbClr val="0099CC"/>
                </a:solidFill>
                <a:latin typeface="Times New Roman" panose="02020603050405020304" pitchFamily="18" charset="0"/>
              </a:rPr>
              <a:t>additional trie structure using SRAM</a:t>
            </a:r>
            <a:r>
              <a:rPr lang="en-US" altLang="zh-TW" sz="1800" smtClean="0">
                <a:latin typeface="Times New Roman" panose="02020603050405020304" pitchFamily="18" charset="0"/>
              </a:rPr>
              <a:t>.</a:t>
            </a:r>
          </a:p>
          <a:p>
            <a:pPr lvl="2">
              <a:buSzTx/>
              <a:buFontTx/>
              <a:buNone/>
            </a:pPr>
            <a:r>
              <a:rPr lang="en-US" altLang="zh-TW" sz="1800" smtClean="0">
                <a:latin typeface="Times New Roman" panose="02020603050405020304" pitchFamily="18" charset="0"/>
              </a:rPr>
              <a:t>	Each update cost </a:t>
            </a:r>
            <a:r>
              <a:rPr lang="en-US" altLang="zh-TW" sz="1800" b="1" smtClean="0">
                <a:solidFill>
                  <a:srgbClr val="990033"/>
                </a:solidFill>
                <a:latin typeface="Times New Roman" panose="02020603050405020304" pitchFamily="18" charset="0"/>
              </a:rPr>
              <a:t>O(L)</a:t>
            </a:r>
            <a:r>
              <a:rPr lang="en-US" altLang="zh-TW" sz="1800" smtClean="0">
                <a:latin typeface="Times New Roman" panose="02020603050405020304" pitchFamily="18" charset="0"/>
              </a:rPr>
              <a:t> time to modify the data store in the trie. </a:t>
            </a:r>
          </a:p>
          <a:p>
            <a:pPr lvl="2">
              <a:buSzTx/>
            </a:pPr>
            <a:endParaRPr lang="en-US" altLang="zh-TW" sz="1800" smtClean="0">
              <a:latin typeface="Times New Roman" panose="02020603050405020304" pitchFamily="18" charset="0"/>
            </a:endParaRPr>
          </a:p>
          <a:p>
            <a:pPr lvl="2">
              <a:buSzTx/>
            </a:pPr>
            <a:r>
              <a:rPr lang="en-US" altLang="zh-TW" sz="1800" smtClean="0">
                <a:latin typeface="Times New Roman" panose="02020603050405020304" pitchFamily="18" charset="0"/>
              </a:rPr>
              <a:t>In order to reorder the chain sequence, the router needs to hold-on for prefix update. It will cause </a:t>
            </a:r>
            <a:r>
              <a:rPr lang="en-US" altLang="zh-TW" sz="1800" smtClean="0">
                <a:solidFill>
                  <a:srgbClr val="0099CC"/>
                </a:solidFill>
                <a:latin typeface="Times New Roman" panose="02020603050405020304" pitchFamily="18" charset="0"/>
              </a:rPr>
              <a:t>packet drop rate increase</a:t>
            </a:r>
            <a:r>
              <a:rPr lang="en-US" altLang="zh-TW" sz="1800" smtClean="0">
                <a:latin typeface="Times New Roman" panose="02020603050405020304" pitchFamily="18" charset="0"/>
              </a:rPr>
              <a:t> when needing more memory access times.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AB0EC4B-4988-4D98-B33D-A98930A85518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kumimoji="0" lang="en-US" altLang="zh-TW" sz="140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Outline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9138" y="1268413"/>
            <a:ext cx="7993062" cy="4824412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latin typeface="Times New Roman" panose="02020603050405020304" pitchFamily="18" charset="0"/>
              </a:rPr>
              <a:t>Introduction</a:t>
            </a:r>
          </a:p>
          <a:p>
            <a:pPr eaLnBrk="1" hangingPunct="1"/>
            <a:endParaRPr lang="en-US" altLang="zh-TW" sz="2400" smtClean="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zh-TW" sz="2400" smtClean="0">
                <a:latin typeface="Times New Roman" panose="02020603050405020304" pitchFamily="18" charset="0"/>
              </a:rPr>
              <a:t>Related Works</a:t>
            </a:r>
          </a:p>
          <a:p>
            <a:pPr lvl="1">
              <a:buSzTx/>
              <a:buFont typeface="Wingdings" panose="05000000000000000000" pitchFamily="2" charset="2"/>
              <a:buChar char="Ø"/>
            </a:pPr>
            <a:r>
              <a:rPr lang="en-US" altLang="zh-TW" sz="1800" smtClean="0">
                <a:latin typeface="Times New Roman" panose="02020603050405020304" pitchFamily="18" charset="0"/>
              </a:rPr>
              <a:t>PLO_OPT</a:t>
            </a:r>
          </a:p>
          <a:p>
            <a:pPr lvl="1">
              <a:buSzTx/>
              <a:buFont typeface="Wingdings" panose="05000000000000000000" pitchFamily="2" charset="2"/>
              <a:buChar char="Ø"/>
            </a:pPr>
            <a:r>
              <a:rPr lang="en-US" altLang="zh-TW" sz="1800" smtClean="0">
                <a:latin typeface="Times New Roman" panose="02020603050405020304" pitchFamily="18" charset="0"/>
              </a:rPr>
              <a:t>CAO_OPT</a:t>
            </a:r>
          </a:p>
          <a:p>
            <a:pPr lvl="1">
              <a:buSzTx/>
              <a:buFont typeface="Wingdings" panose="05000000000000000000" pitchFamily="2" charset="2"/>
              <a:buChar char="Ø"/>
            </a:pPr>
            <a:endParaRPr lang="en-US" altLang="zh-TW" sz="1800" smtClean="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zh-TW" sz="24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Proposed Scheme</a:t>
            </a:r>
          </a:p>
          <a:p>
            <a:pPr eaLnBrk="1" hangingPunct="1"/>
            <a:endParaRPr lang="en-US" altLang="zh-TW" sz="2400" b="1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en-US" altLang="zh-TW" sz="2400" smtClean="0">
                <a:latin typeface="Times New Roman" panose="02020603050405020304" pitchFamily="18" charset="0"/>
              </a:rPr>
              <a:t>Performance Evaluation</a:t>
            </a:r>
          </a:p>
          <a:p>
            <a:endParaRPr lang="en-US" altLang="zh-TW" sz="2400" smtClean="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zh-TW" sz="2400" smtClean="0">
                <a:latin typeface="Times New Roman" panose="02020603050405020304" pitchFamily="18" charset="0"/>
              </a:rPr>
              <a:t>Conclusion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8379315-F8E3-4F8F-A704-486B5F21A8C9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Outline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412875"/>
            <a:ext cx="7993063" cy="4824413"/>
          </a:xfrm>
        </p:spPr>
        <p:txBody>
          <a:bodyPr/>
          <a:lstStyle/>
          <a:p>
            <a:pPr eaLnBrk="1" hangingPunct="1"/>
            <a:r>
              <a:rPr lang="en-US" altLang="zh-TW" sz="24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Introduction</a:t>
            </a:r>
          </a:p>
          <a:p>
            <a:pPr eaLnBrk="1" hangingPunct="1"/>
            <a:endParaRPr lang="en-US" altLang="zh-TW" sz="2400" b="1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zh-TW" sz="2400" smtClean="0">
                <a:latin typeface="Times New Roman" panose="02020603050405020304" pitchFamily="18" charset="0"/>
              </a:rPr>
              <a:t>Related Works</a:t>
            </a:r>
          </a:p>
          <a:p>
            <a:pPr lvl="1">
              <a:buSzTx/>
              <a:buFont typeface="Wingdings" panose="05000000000000000000" pitchFamily="2" charset="2"/>
              <a:buChar char="Ø"/>
            </a:pPr>
            <a:r>
              <a:rPr lang="en-US" altLang="zh-TW" sz="1800" smtClean="0">
                <a:latin typeface="Times New Roman" panose="02020603050405020304" pitchFamily="18" charset="0"/>
              </a:rPr>
              <a:t>PLO_OPT</a:t>
            </a:r>
          </a:p>
          <a:p>
            <a:pPr lvl="1">
              <a:buSzTx/>
              <a:buFont typeface="Wingdings" panose="05000000000000000000" pitchFamily="2" charset="2"/>
              <a:buChar char="Ø"/>
            </a:pPr>
            <a:r>
              <a:rPr lang="en-US" altLang="zh-TW" sz="1800" smtClean="0">
                <a:latin typeface="Times New Roman" panose="02020603050405020304" pitchFamily="18" charset="0"/>
              </a:rPr>
              <a:t>CAO_OPT</a:t>
            </a:r>
          </a:p>
          <a:p>
            <a:pPr lvl="1">
              <a:buSzTx/>
              <a:buFont typeface="Wingdings" panose="05000000000000000000" pitchFamily="2" charset="2"/>
              <a:buChar char="Ø"/>
            </a:pPr>
            <a:endParaRPr lang="en-US" altLang="zh-TW" sz="2400" smtClean="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zh-TW" sz="2400" smtClean="0">
                <a:latin typeface="Times New Roman" panose="02020603050405020304" pitchFamily="18" charset="0"/>
              </a:rPr>
              <a:t>Proposed Scheme</a:t>
            </a:r>
          </a:p>
          <a:p>
            <a:pPr eaLnBrk="1" hangingPunct="1"/>
            <a:endParaRPr lang="en-US" altLang="zh-TW" sz="2400" smtClean="0">
              <a:latin typeface="Times New Roman" panose="02020603050405020304" pitchFamily="18" charset="0"/>
            </a:endParaRPr>
          </a:p>
          <a:p>
            <a:r>
              <a:rPr lang="en-US" altLang="zh-TW" sz="2400" smtClean="0">
                <a:latin typeface="Times New Roman" panose="02020603050405020304" pitchFamily="18" charset="0"/>
              </a:rPr>
              <a:t>Performance Evaluation</a:t>
            </a:r>
          </a:p>
          <a:p>
            <a:endParaRPr lang="en-US" altLang="zh-TW" sz="2400" smtClean="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zh-TW" sz="2400" smtClean="0">
                <a:latin typeface="Times New Roman" panose="02020603050405020304" pitchFamily="18" charset="0"/>
              </a:rPr>
              <a:t>Conclusion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6D6C6C2-4ECF-4199-9FBD-7603F83B4373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kumimoji="0" lang="en-US" altLang="zh-TW" sz="14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Proposed Scheme (1/13)</a:t>
            </a:r>
            <a:endParaRPr lang="zh-TW" altLang="en-US" smtClean="0"/>
          </a:p>
        </p:txBody>
      </p:sp>
      <p:sp>
        <p:nvSpPr>
          <p:cNvPr id="22532" name="Rectangle 352"/>
          <p:cNvSpPr>
            <a:spLocks noChangeArrowheads="1"/>
          </p:cNvSpPr>
          <p:nvPr/>
        </p:nvSpPr>
        <p:spPr bwMode="auto">
          <a:xfrm>
            <a:off x="468313" y="1412875"/>
            <a:ext cx="8243887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>
                <a:latin typeface="Times New Roman" panose="02020603050405020304" pitchFamily="18" charset="0"/>
              </a:rPr>
              <a:t>Our method using </a:t>
            </a:r>
            <a:r>
              <a:rPr lang="en-US" altLang="zh-TW" sz="2400" b="1">
                <a:solidFill>
                  <a:srgbClr val="990033"/>
                </a:solidFill>
                <a:latin typeface="Times New Roman" panose="02020603050405020304" pitchFamily="18" charset="0"/>
              </a:rPr>
              <a:t>level</a:t>
            </a:r>
            <a:r>
              <a:rPr lang="en-US" altLang="zh-TW" sz="2400">
                <a:latin typeface="Times New Roman" panose="02020603050405020304" pitchFamily="18" charset="0"/>
              </a:rPr>
              <a:t> to group prefixes</a:t>
            </a:r>
          </a:p>
          <a:p>
            <a:endParaRPr lang="en-US" altLang="zh-TW" sz="2400">
              <a:latin typeface="Times New Roman" panose="02020603050405020304" pitchFamily="18" charset="0"/>
            </a:endParaRPr>
          </a:p>
          <a:p>
            <a:r>
              <a:rPr lang="en-US" altLang="zh-TW" sz="2400">
                <a:latin typeface="Times New Roman" panose="02020603050405020304" pitchFamily="18" charset="0"/>
              </a:rPr>
              <a:t>Define </a:t>
            </a:r>
            <a:r>
              <a:rPr lang="en-US" altLang="zh-TW" sz="2400" b="1">
                <a:solidFill>
                  <a:srgbClr val="990033"/>
                </a:solidFill>
                <a:latin typeface="Times New Roman" panose="02020603050405020304" pitchFamily="18" charset="0"/>
              </a:rPr>
              <a:t>level</a:t>
            </a:r>
          </a:p>
          <a:p>
            <a:endParaRPr lang="en-US" altLang="zh-TW" sz="2400" b="1">
              <a:latin typeface="Times New Roman" panose="02020603050405020304" pitchFamily="18" charset="0"/>
            </a:endParaRPr>
          </a:p>
          <a:p>
            <a:endParaRPr lang="en-US" altLang="zh-TW" sz="2400" b="1">
              <a:latin typeface="Times New Roman" panose="02020603050405020304" pitchFamily="18" charset="0"/>
            </a:endParaRPr>
          </a:p>
          <a:p>
            <a:endParaRPr lang="en-US" altLang="zh-TW" sz="2400" b="1">
              <a:latin typeface="Times New Roman" panose="02020603050405020304" pitchFamily="18" charset="0"/>
            </a:endParaRPr>
          </a:p>
          <a:p>
            <a:endParaRPr lang="en-US" altLang="zh-TW" sz="2400" b="1">
              <a:latin typeface="Times New Roman" panose="02020603050405020304" pitchFamily="18" charset="0"/>
            </a:endParaRPr>
          </a:p>
          <a:p>
            <a:endParaRPr lang="en-US" altLang="zh-TW" sz="2400" b="1">
              <a:latin typeface="Times New Roman" panose="02020603050405020304" pitchFamily="18" charset="0"/>
            </a:endParaRPr>
          </a:p>
          <a:p>
            <a:endParaRPr lang="en-US" altLang="zh-TW" sz="2400" b="1">
              <a:latin typeface="Times New Roman" panose="02020603050405020304" pitchFamily="18" charset="0"/>
            </a:endParaRPr>
          </a:p>
          <a:p>
            <a:pPr lvl="1"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</a:pPr>
            <a:endParaRPr lang="en-US" altLang="zh-TW" sz="1800" b="1">
              <a:latin typeface="Times New Roman" panose="02020603050405020304" pitchFamily="18" charset="0"/>
            </a:endParaRPr>
          </a:p>
        </p:txBody>
      </p:sp>
      <p:grpSp>
        <p:nvGrpSpPr>
          <p:cNvPr id="22533" name="群組 158"/>
          <p:cNvGrpSpPr>
            <a:grpSpLocks/>
          </p:cNvGrpSpPr>
          <p:nvPr/>
        </p:nvGrpSpPr>
        <p:grpSpPr bwMode="auto">
          <a:xfrm>
            <a:off x="6084888" y="2852738"/>
            <a:ext cx="2398712" cy="2755900"/>
            <a:chOff x="6133961" y="3537012"/>
            <a:chExt cx="2398479" cy="2030366"/>
          </a:xfrm>
        </p:grpSpPr>
        <p:grpSp>
          <p:nvGrpSpPr>
            <p:cNvPr id="22642" name="群組 157"/>
            <p:cNvGrpSpPr>
              <a:grpSpLocks/>
            </p:cNvGrpSpPr>
            <p:nvPr/>
          </p:nvGrpSpPr>
          <p:grpSpPr bwMode="auto">
            <a:xfrm>
              <a:off x="6133961" y="3537012"/>
              <a:ext cx="2327048" cy="2030366"/>
              <a:chOff x="6313981" y="3573016"/>
              <a:chExt cx="2327048" cy="2030366"/>
            </a:xfrm>
          </p:grpSpPr>
          <p:grpSp>
            <p:nvGrpSpPr>
              <p:cNvPr id="22647" name="群組 131"/>
              <p:cNvGrpSpPr>
                <a:grpSpLocks/>
              </p:cNvGrpSpPr>
              <p:nvPr/>
            </p:nvGrpSpPr>
            <p:grpSpPr bwMode="auto">
              <a:xfrm>
                <a:off x="6313981" y="3573016"/>
                <a:ext cx="1401111" cy="2030366"/>
                <a:chOff x="6313981" y="3068960"/>
                <a:chExt cx="1401111" cy="2030366"/>
              </a:xfrm>
            </p:grpSpPr>
            <p:sp>
              <p:nvSpPr>
                <p:cNvPr id="22657" name="Rectangle 8"/>
                <p:cNvSpPr>
                  <a:spLocks noChangeArrowheads="1"/>
                </p:cNvSpPr>
                <p:nvPr/>
              </p:nvSpPr>
              <p:spPr bwMode="auto">
                <a:xfrm>
                  <a:off x="6624211" y="3573016"/>
                  <a:ext cx="1090864" cy="21602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H</a:t>
                  </a:r>
                </a:p>
              </p:txBody>
            </p:sp>
            <p:sp>
              <p:nvSpPr>
                <p:cNvPr id="22658" name="Rectangle 9"/>
                <p:cNvSpPr>
                  <a:spLocks noChangeArrowheads="1"/>
                </p:cNvSpPr>
                <p:nvPr/>
              </p:nvSpPr>
              <p:spPr bwMode="auto">
                <a:xfrm>
                  <a:off x="6624228" y="3789040"/>
                  <a:ext cx="1090864" cy="215458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D</a:t>
                  </a:r>
                  <a:endParaRPr lang="zh-TW" altLang="en-US" sz="1200"/>
                </a:p>
              </p:txBody>
            </p:sp>
            <p:sp>
              <p:nvSpPr>
                <p:cNvPr id="22659" name="Rectangle 10"/>
                <p:cNvSpPr>
                  <a:spLocks noChangeArrowheads="1"/>
                </p:cNvSpPr>
                <p:nvPr/>
              </p:nvSpPr>
              <p:spPr bwMode="auto">
                <a:xfrm>
                  <a:off x="6624228" y="4005064"/>
                  <a:ext cx="1090864" cy="21602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E</a:t>
                  </a:r>
                  <a:endParaRPr lang="zh-TW" altLang="en-US" sz="1200"/>
                </a:p>
              </p:txBody>
            </p:sp>
            <p:sp>
              <p:nvSpPr>
                <p:cNvPr id="22660" name="Rectangle 15"/>
                <p:cNvSpPr>
                  <a:spLocks noChangeArrowheads="1"/>
                </p:cNvSpPr>
                <p:nvPr/>
              </p:nvSpPr>
              <p:spPr bwMode="auto">
                <a:xfrm>
                  <a:off x="6624228" y="4869160"/>
                  <a:ext cx="1090864" cy="23016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B</a:t>
                  </a:r>
                </a:p>
              </p:txBody>
            </p:sp>
            <p:sp>
              <p:nvSpPr>
                <p:cNvPr id="22661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6313981" y="3321586"/>
                  <a:ext cx="184064" cy="2023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1</a:t>
                  </a:r>
                </a:p>
              </p:txBody>
            </p:sp>
            <p:sp>
              <p:nvSpPr>
                <p:cNvPr id="22662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6336196" y="4868922"/>
                  <a:ext cx="288790" cy="20233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8</a:t>
                  </a:r>
                </a:p>
              </p:txBody>
            </p:sp>
            <p:sp>
              <p:nvSpPr>
                <p:cNvPr id="22663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6840786" y="3068960"/>
                  <a:ext cx="647399" cy="2023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>
                      <a:latin typeface="Times New Roman" panose="02020603050405020304" pitchFamily="18" charset="0"/>
                    </a:rPr>
                    <a:t>TCAM</a:t>
                  </a:r>
                </a:p>
              </p:txBody>
            </p:sp>
            <p:sp>
              <p:nvSpPr>
                <p:cNvPr id="22664" name="Rectangle 10"/>
                <p:cNvSpPr>
                  <a:spLocks noChangeArrowheads="1"/>
                </p:cNvSpPr>
                <p:nvPr/>
              </p:nvSpPr>
              <p:spPr bwMode="auto">
                <a:xfrm>
                  <a:off x="6624228" y="3356992"/>
                  <a:ext cx="1090864" cy="21602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A</a:t>
                  </a:r>
                  <a:endParaRPr lang="zh-TW" altLang="en-US" sz="1200"/>
                </a:p>
              </p:txBody>
            </p:sp>
            <p:sp>
              <p:nvSpPr>
                <p:cNvPr id="22665" name="Rectangle 15"/>
                <p:cNvSpPr>
                  <a:spLocks noChangeArrowheads="1"/>
                </p:cNvSpPr>
                <p:nvPr/>
              </p:nvSpPr>
              <p:spPr bwMode="auto">
                <a:xfrm>
                  <a:off x="6624228" y="4653136"/>
                  <a:ext cx="1090864" cy="23016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C</a:t>
                  </a:r>
                </a:p>
              </p:txBody>
            </p:sp>
            <p:sp>
              <p:nvSpPr>
                <p:cNvPr id="22666" name="Rectangle 15"/>
                <p:cNvSpPr>
                  <a:spLocks noChangeArrowheads="1"/>
                </p:cNvSpPr>
                <p:nvPr/>
              </p:nvSpPr>
              <p:spPr bwMode="auto">
                <a:xfrm>
                  <a:off x="6624228" y="4221088"/>
                  <a:ext cx="1090864" cy="23016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G</a:t>
                  </a:r>
                </a:p>
              </p:txBody>
            </p:sp>
            <p:sp>
              <p:nvSpPr>
                <p:cNvPr id="22667" name="Rectangle 15"/>
                <p:cNvSpPr>
                  <a:spLocks noChangeArrowheads="1"/>
                </p:cNvSpPr>
                <p:nvPr/>
              </p:nvSpPr>
              <p:spPr bwMode="auto">
                <a:xfrm>
                  <a:off x="6624228" y="4437112"/>
                  <a:ext cx="1090864" cy="23016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F</a:t>
                  </a:r>
                </a:p>
              </p:txBody>
            </p:sp>
          </p:grpSp>
          <p:cxnSp>
            <p:nvCxnSpPr>
              <p:cNvPr id="134" name="直線接點 133"/>
              <p:cNvCxnSpPr/>
              <p:nvPr/>
            </p:nvCxnSpPr>
            <p:spPr>
              <a:xfrm>
                <a:off x="6625101" y="4725038"/>
                <a:ext cx="2015929" cy="0"/>
              </a:xfrm>
              <a:prstGeom prst="line">
                <a:avLst/>
              </a:prstGeom>
              <a:ln w="25400">
                <a:solidFill>
                  <a:srgbClr val="C0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線接點 134"/>
              <p:cNvCxnSpPr/>
              <p:nvPr/>
            </p:nvCxnSpPr>
            <p:spPr>
              <a:xfrm>
                <a:off x="6625101" y="5192864"/>
                <a:ext cx="2015929" cy="0"/>
              </a:xfrm>
              <a:prstGeom prst="line">
                <a:avLst/>
              </a:prstGeom>
              <a:ln w="25400">
                <a:solidFill>
                  <a:srgbClr val="C0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直線接點 135"/>
              <p:cNvCxnSpPr/>
              <p:nvPr/>
            </p:nvCxnSpPr>
            <p:spPr>
              <a:xfrm>
                <a:off x="6625101" y="5409234"/>
                <a:ext cx="2015929" cy="0"/>
              </a:xfrm>
              <a:prstGeom prst="line">
                <a:avLst/>
              </a:prstGeom>
              <a:ln w="25400">
                <a:solidFill>
                  <a:srgbClr val="C0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直線接點 136"/>
              <p:cNvCxnSpPr/>
              <p:nvPr/>
            </p:nvCxnSpPr>
            <p:spPr>
              <a:xfrm>
                <a:off x="6625101" y="3861898"/>
                <a:ext cx="2015929" cy="0"/>
              </a:xfrm>
              <a:prstGeom prst="line">
                <a:avLst/>
              </a:prstGeom>
              <a:ln w="25400">
                <a:solidFill>
                  <a:srgbClr val="C0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直線接點 137"/>
              <p:cNvCxnSpPr/>
              <p:nvPr/>
            </p:nvCxnSpPr>
            <p:spPr>
              <a:xfrm>
                <a:off x="6625101" y="5589347"/>
                <a:ext cx="2015929" cy="0"/>
              </a:xfrm>
              <a:prstGeom prst="line">
                <a:avLst/>
              </a:prstGeom>
              <a:ln w="25400">
                <a:solidFill>
                  <a:srgbClr val="C0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9" name="右大括弧 138"/>
              <p:cNvSpPr/>
              <p:nvPr/>
            </p:nvSpPr>
            <p:spPr>
              <a:xfrm>
                <a:off x="7704496" y="3861898"/>
                <a:ext cx="323819" cy="863139"/>
              </a:xfrm>
              <a:prstGeom prst="rightBrac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sp>
            <p:nvSpPr>
              <p:cNvPr id="140" name="右大括弧 139"/>
              <p:cNvSpPr/>
              <p:nvPr/>
            </p:nvSpPr>
            <p:spPr>
              <a:xfrm>
                <a:off x="7704496" y="4725038"/>
                <a:ext cx="323819" cy="467826"/>
              </a:xfrm>
              <a:prstGeom prst="rightBrac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sp>
            <p:nvSpPr>
              <p:cNvPr id="141" name="右大括弧 140"/>
              <p:cNvSpPr/>
              <p:nvPr/>
            </p:nvSpPr>
            <p:spPr>
              <a:xfrm>
                <a:off x="7704496" y="5192864"/>
                <a:ext cx="323819" cy="216370"/>
              </a:xfrm>
              <a:prstGeom prst="rightBrac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sp>
            <p:nvSpPr>
              <p:cNvPr id="142" name="右大括弧 141"/>
              <p:cNvSpPr/>
              <p:nvPr/>
            </p:nvSpPr>
            <p:spPr>
              <a:xfrm>
                <a:off x="7704496" y="5409234"/>
                <a:ext cx="323819" cy="180113"/>
              </a:xfrm>
              <a:prstGeom prst="rightBrac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</p:grpSp>
        <p:sp>
          <p:nvSpPr>
            <p:cNvPr id="22643" name="文字方塊 148"/>
            <p:cNvSpPr txBox="1">
              <a:spLocks noChangeArrowheads="1"/>
            </p:cNvSpPr>
            <p:nvPr/>
          </p:nvSpPr>
          <p:spPr bwMode="auto">
            <a:xfrm>
              <a:off x="7848294" y="4113608"/>
              <a:ext cx="684146" cy="202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Level 1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  <p:sp>
          <p:nvSpPr>
            <p:cNvPr id="22644" name="文字方塊 149"/>
            <p:cNvSpPr txBox="1">
              <a:spLocks noChangeArrowheads="1"/>
            </p:cNvSpPr>
            <p:nvPr/>
          </p:nvSpPr>
          <p:spPr bwMode="auto">
            <a:xfrm>
              <a:off x="7848294" y="4796634"/>
              <a:ext cx="684146" cy="202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Level 2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  <p:sp>
          <p:nvSpPr>
            <p:cNvPr id="22645" name="文字方塊 150"/>
            <p:cNvSpPr txBox="1">
              <a:spLocks noChangeArrowheads="1"/>
            </p:cNvSpPr>
            <p:nvPr/>
          </p:nvSpPr>
          <p:spPr bwMode="auto">
            <a:xfrm>
              <a:off x="7848294" y="5158030"/>
              <a:ext cx="684146" cy="202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Level 3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  <p:sp>
          <p:nvSpPr>
            <p:cNvPr id="22646" name="文字方塊 151"/>
            <p:cNvSpPr txBox="1">
              <a:spLocks noChangeArrowheads="1"/>
            </p:cNvSpPr>
            <p:nvPr/>
          </p:nvSpPr>
          <p:spPr bwMode="auto">
            <a:xfrm>
              <a:off x="7848294" y="5336974"/>
              <a:ext cx="684146" cy="202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Level 4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</p:grpSp>
      <p:graphicFrame>
        <p:nvGraphicFramePr>
          <p:cNvPr id="22534" name="Object 136"/>
          <p:cNvGraphicFramePr>
            <a:graphicFrameLocks noChangeAspect="1"/>
          </p:cNvGraphicFramePr>
          <p:nvPr/>
        </p:nvGraphicFramePr>
        <p:xfrm>
          <a:off x="723900" y="3067050"/>
          <a:ext cx="1409700" cy="309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68" name="Document" r:id="rId3" imgW="1071800" imgH="2349444" progId="Word.Document.8">
                  <p:embed/>
                </p:oleObj>
              </mc:Choice>
              <mc:Fallback>
                <p:oleObj name="Document" r:id="rId3" imgW="1071800" imgH="2349444" progId="Word.Document.8">
                  <p:embed/>
                  <p:pic>
                    <p:nvPicPr>
                      <p:cNvPr id="0" name="Object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3067050"/>
                        <a:ext cx="1409700" cy="309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535" name="群組 142"/>
          <p:cNvGrpSpPr>
            <a:grpSpLocks/>
          </p:cNvGrpSpPr>
          <p:nvPr/>
        </p:nvGrpSpPr>
        <p:grpSpPr bwMode="auto">
          <a:xfrm>
            <a:off x="2627313" y="2744788"/>
            <a:ext cx="2730500" cy="1417637"/>
            <a:chOff x="143508" y="5301208"/>
            <a:chExt cx="2730500" cy="1417637"/>
          </a:xfrm>
        </p:grpSpPr>
        <p:grpSp>
          <p:nvGrpSpPr>
            <p:cNvPr id="22579" name="Group 137"/>
            <p:cNvGrpSpPr>
              <a:grpSpLocks/>
            </p:cNvGrpSpPr>
            <p:nvPr/>
          </p:nvGrpSpPr>
          <p:grpSpPr bwMode="auto">
            <a:xfrm>
              <a:off x="143510" y="5301213"/>
              <a:ext cx="2730501" cy="1417639"/>
              <a:chOff x="1746" y="2024"/>
              <a:chExt cx="1720" cy="893"/>
            </a:xfrm>
          </p:grpSpPr>
          <p:grpSp>
            <p:nvGrpSpPr>
              <p:cNvPr id="22581" name="Group 338"/>
              <p:cNvGrpSpPr>
                <a:grpSpLocks/>
              </p:cNvGrpSpPr>
              <p:nvPr/>
            </p:nvGrpSpPr>
            <p:grpSpPr bwMode="auto">
              <a:xfrm>
                <a:off x="1746" y="2205"/>
                <a:ext cx="1720" cy="712"/>
                <a:chOff x="2158" y="2686"/>
                <a:chExt cx="1720" cy="712"/>
              </a:xfrm>
            </p:grpSpPr>
            <p:grpSp>
              <p:nvGrpSpPr>
                <p:cNvPr id="22583" name="Group 185"/>
                <p:cNvGrpSpPr>
                  <a:grpSpLocks/>
                </p:cNvGrpSpPr>
                <p:nvPr/>
              </p:nvGrpSpPr>
              <p:grpSpPr bwMode="auto">
                <a:xfrm>
                  <a:off x="2950" y="2686"/>
                  <a:ext cx="137" cy="136"/>
                  <a:chOff x="2620" y="6552"/>
                  <a:chExt cx="341" cy="340"/>
                </a:xfrm>
              </p:grpSpPr>
              <p:sp>
                <p:nvSpPr>
                  <p:cNvPr id="22640" name="Oval 186"/>
                  <p:cNvSpPr>
                    <a:spLocks noChangeArrowheads="1"/>
                  </p:cNvSpPr>
                  <p:nvPr/>
                </p:nvSpPr>
                <p:spPr bwMode="auto">
                  <a:xfrm>
                    <a:off x="2620" y="6552"/>
                    <a:ext cx="341" cy="34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zh-TW" altLang="en-US" sz="1800"/>
                  </a:p>
                </p:txBody>
              </p:sp>
              <p:sp>
                <p:nvSpPr>
                  <p:cNvPr id="22641" name="Text Box 18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22" y="6596"/>
                    <a:ext cx="162" cy="25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000">
                        <a:solidFill>
                          <a:srgbClr val="000000"/>
                        </a:solidFill>
                      </a:rPr>
                      <a:t>B</a:t>
                    </a:r>
                    <a:endParaRPr lang="en-US" altLang="zh-TW" sz="1800"/>
                  </a:p>
                </p:txBody>
              </p:sp>
            </p:grpSp>
            <p:grpSp>
              <p:nvGrpSpPr>
                <p:cNvPr id="22584" name="Group 188"/>
                <p:cNvGrpSpPr>
                  <a:grpSpLocks/>
                </p:cNvGrpSpPr>
                <p:nvPr/>
              </p:nvGrpSpPr>
              <p:grpSpPr bwMode="auto">
                <a:xfrm>
                  <a:off x="2158" y="3262"/>
                  <a:ext cx="136" cy="136"/>
                  <a:chOff x="7930" y="5936"/>
                  <a:chExt cx="341" cy="340"/>
                </a:xfrm>
              </p:grpSpPr>
              <p:sp>
                <p:nvSpPr>
                  <p:cNvPr id="22638" name="Oval 189"/>
                  <p:cNvSpPr>
                    <a:spLocks noChangeArrowheads="1"/>
                  </p:cNvSpPr>
                  <p:nvPr/>
                </p:nvSpPr>
                <p:spPr bwMode="auto">
                  <a:xfrm>
                    <a:off x="7930" y="5936"/>
                    <a:ext cx="341" cy="34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zh-TW" altLang="en-US" sz="1800"/>
                  </a:p>
                </p:txBody>
              </p:sp>
              <p:sp>
                <p:nvSpPr>
                  <p:cNvPr id="22639" name="Text Box 19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32" y="5980"/>
                    <a:ext cx="162" cy="25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zh-TW" altLang="en-US" sz="1800"/>
                  </a:p>
                </p:txBody>
              </p:sp>
            </p:grpSp>
            <p:grpSp>
              <p:nvGrpSpPr>
                <p:cNvPr id="22585" name="Group 191"/>
                <p:cNvGrpSpPr>
                  <a:grpSpLocks/>
                </p:cNvGrpSpPr>
                <p:nvPr/>
              </p:nvGrpSpPr>
              <p:grpSpPr bwMode="auto">
                <a:xfrm>
                  <a:off x="2446" y="3262"/>
                  <a:ext cx="137" cy="136"/>
                  <a:chOff x="7930" y="5936"/>
                  <a:chExt cx="341" cy="340"/>
                </a:xfrm>
              </p:grpSpPr>
              <p:sp>
                <p:nvSpPr>
                  <p:cNvPr id="22636" name="Oval 192"/>
                  <p:cNvSpPr>
                    <a:spLocks noChangeArrowheads="1"/>
                  </p:cNvSpPr>
                  <p:nvPr/>
                </p:nvSpPr>
                <p:spPr bwMode="auto">
                  <a:xfrm>
                    <a:off x="7930" y="5936"/>
                    <a:ext cx="341" cy="34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zh-TW" altLang="en-US" sz="1800"/>
                  </a:p>
                </p:txBody>
              </p:sp>
              <p:sp>
                <p:nvSpPr>
                  <p:cNvPr id="22637" name="Text Box 19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32" y="5980"/>
                    <a:ext cx="162" cy="25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zh-TW" sz="1800"/>
                  </a:p>
                </p:txBody>
              </p:sp>
            </p:grpSp>
            <p:grpSp>
              <p:nvGrpSpPr>
                <p:cNvPr id="22586" name="Group 194"/>
                <p:cNvGrpSpPr>
                  <a:grpSpLocks/>
                </p:cNvGrpSpPr>
                <p:nvPr/>
              </p:nvGrpSpPr>
              <p:grpSpPr bwMode="auto">
                <a:xfrm>
                  <a:off x="2302" y="3046"/>
                  <a:ext cx="136" cy="136"/>
                  <a:chOff x="7930" y="5936"/>
                  <a:chExt cx="341" cy="340"/>
                </a:xfrm>
              </p:grpSpPr>
              <p:sp>
                <p:nvSpPr>
                  <p:cNvPr id="199" name="Oval 195"/>
                  <p:cNvSpPr>
                    <a:spLocks noChangeArrowheads="1"/>
                  </p:cNvSpPr>
                  <p:nvPr/>
                </p:nvSpPr>
                <p:spPr bwMode="auto">
                  <a:xfrm>
                    <a:off x="7930" y="5936"/>
                    <a:ext cx="341" cy="34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TW" altLang="en-US" sz="1000" dirty="0">
                      <a:latin typeface="+mn-lt"/>
                    </a:endParaRPr>
                  </a:p>
                </p:txBody>
              </p:sp>
              <p:sp>
                <p:nvSpPr>
                  <p:cNvPr id="22635" name="Text Box 19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32" y="5980"/>
                    <a:ext cx="162" cy="25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zh-TW" sz="1800"/>
                  </a:p>
                </p:txBody>
              </p:sp>
            </p:grpSp>
            <p:grpSp>
              <p:nvGrpSpPr>
                <p:cNvPr id="22587" name="Group 197"/>
                <p:cNvGrpSpPr>
                  <a:grpSpLocks/>
                </p:cNvGrpSpPr>
                <p:nvPr/>
              </p:nvGrpSpPr>
              <p:grpSpPr bwMode="auto">
                <a:xfrm>
                  <a:off x="2518" y="2830"/>
                  <a:ext cx="136" cy="136"/>
                  <a:chOff x="7930" y="5936"/>
                  <a:chExt cx="341" cy="340"/>
                </a:xfrm>
              </p:grpSpPr>
              <p:sp>
                <p:nvSpPr>
                  <p:cNvPr id="22632" name="Oval 198"/>
                  <p:cNvSpPr>
                    <a:spLocks noChangeArrowheads="1"/>
                  </p:cNvSpPr>
                  <p:nvPr/>
                </p:nvSpPr>
                <p:spPr bwMode="auto">
                  <a:xfrm>
                    <a:off x="7930" y="5936"/>
                    <a:ext cx="341" cy="34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zh-TW" altLang="en-US" sz="1800"/>
                  </a:p>
                </p:txBody>
              </p:sp>
              <p:sp>
                <p:nvSpPr>
                  <p:cNvPr id="22633" name="Text Box 19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32" y="5980"/>
                    <a:ext cx="162" cy="25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zh-TW" altLang="en-US" sz="1800"/>
                  </a:p>
                </p:txBody>
              </p:sp>
            </p:grpSp>
            <p:grpSp>
              <p:nvGrpSpPr>
                <p:cNvPr id="22588" name="Group 200"/>
                <p:cNvGrpSpPr>
                  <a:grpSpLocks/>
                </p:cNvGrpSpPr>
                <p:nvPr/>
              </p:nvGrpSpPr>
              <p:grpSpPr bwMode="auto">
                <a:xfrm>
                  <a:off x="2590" y="3262"/>
                  <a:ext cx="137" cy="136"/>
                  <a:chOff x="7930" y="5936"/>
                  <a:chExt cx="341" cy="340"/>
                </a:xfrm>
              </p:grpSpPr>
              <p:sp>
                <p:nvSpPr>
                  <p:cNvPr id="22630" name="Oval 201"/>
                  <p:cNvSpPr>
                    <a:spLocks noChangeArrowheads="1"/>
                  </p:cNvSpPr>
                  <p:nvPr/>
                </p:nvSpPr>
                <p:spPr bwMode="auto">
                  <a:xfrm>
                    <a:off x="7930" y="5936"/>
                    <a:ext cx="341" cy="34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zh-TW" altLang="en-US" sz="1800"/>
                  </a:p>
                </p:txBody>
              </p:sp>
              <p:sp>
                <p:nvSpPr>
                  <p:cNvPr id="22631" name="Text Box 20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32" y="5980"/>
                    <a:ext cx="162" cy="25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zh-TW" sz="1800"/>
                  </a:p>
                </p:txBody>
              </p:sp>
            </p:grpSp>
            <p:grpSp>
              <p:nvGrpSpPr>
                <p:cNvPr id="22589" name="Group 203"/>
                <p:cNvGrpSpPr>
                  <a:grpSpLocks/>
                </p:cNvGrpSpPr>
                <p:nvPr/>
              </p:nvGrpSpPr>
              <p:grpSpPr bwMode="auto">
                <a:xfrm>
                  <a:off x="2878" y="3262"/>
                  <a:ext cx="136" cy="136"/>
                  <a:chOff x="7930" y="5936"/>
                  <a:chExt cx="341" cy="340"/>
                </a:xfrm>
              </p:grpSpPr>
              <p:sp>
                <p:nvSpPr>
                  <p:cNvPr id="22628" name="Oval 204"/>
                  <p:cNvSpPr>
                    <a:spLocks noChangeArrowheads="1"/>
                  </p:cNvSpPr>
                  <p:nvPr/>
                </p:nvSpPr>
                <p:spPr bwMode="auto">
                  <a:xfrm>
                    <a:off x="7930" y="5936"/>
                    <a:ext cx="341" cy="34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zh-TW" altLang="en-US" sz="1800"/>
                  </a:p>
                </p:txBody>
              </p:sp>
              <p:sp>
                <p:nvSpPr>
                  <p:cNvPr id="22629" name="Text Box 20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32" y="5980"/>
                    <a:ext cx="162" cy="25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zh-TW" altLang="en-US" sz="1000"/>
                  </a:p>
                </p:txBody>
              </p:sp>
            </p:grpSp>
            <p:grpSp>
              <p:nvGrpSpPr>
                <p:cNvPr id="22590" name="Group 206"/>
                <p:cNvGrpSpPr>
                  <a:grpSpLocks/>
                </p:cNvGrpSpPr>
                <p:nvPr/>
              </p:nvGrpSpPr>
              <p:grpSpPr bwMode="auto">
                <a:xfrm>
                  <a:off x="2734" y="3046"/>
                  <a:ext cx="137" cy="136"/>
                  <a:chOff x="7930" y="5936"/>
                  <a:chExt cx="341" cy="340"/>
                </a:xfrm>
              </p:grpSpPr>
              <p:sp>
                <p:nvSpPr>
                  <p:cNvPr id="22626" name="Oval 207"/>
                  <p:cNvSpPr>
                    <a:spLocks noChangeArrowheads="1"/>
                  </p:cNvSpPr>
                  <p:nvPr/>
                </p:nvSpPr>
                <p:spPr bwMode="auto">
                  <a:xfrm>
                    <a:off x="7930" y="5936"/>
                    <a:ext cx="341" cy="34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zh-TW" altLang="en-US" sz="1800"/>
                  </a:p>
                </p:txBody>
              </p:sp>
              <p:sp>
                <p:nvSpPr>
                  <p:cNvPr id="22627" name="Text Box 20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32" y="5980"/>
                    <a:ext cx="162" cy="25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zh-TW" sz="1000"/>
                  </a:p>
                </p:txBody>
              </p:sp>
            </p:grpSp>
            <p:grpSp>
              <p:nvGrpSpPr>
                <p:cNvPr id="22591" name="Group 209"/>
                <p:cNvGrpSpPr>
                  <a:grpSpLocks/>
                </p:cNvGrpSpPr>
                <p:nvPr/>
              </p:nvGrpSpPr>
              <p:grpSpPr bwMode="auto">
                <a:xfrm>
                  <a:off x="3021" y="3262"/>
                  <a:ext cx="137" cy="136"/>
                  <a:chOff x="7930" y="5936"/>
                  <a:chExt cx="341" cy="340"/>
                </a:xfrm>
              </p:grpSpPr>
              <p:sp>
                <p:nvSpPr>
                  <p:cNvPr id="22624" name="Oval 210"/>
                  <p:cNvSpPr>
                    <a:spLocks noChangeArrowheads="1"/>
                  </p:cNvSpPr>
                  <p:nvPr/>
                </p:nvSpPr>
                <p:spPr bwMode="auto">
                  <a:xfrm>
                    <a:off x="7930" y="5936"/>
                    <a:ext cx="341" cy="34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zh-TW" altLang="en-US" sz="1800"/>
                  </a:p>
                </p:txBody>
              </p:sp>
              <p:sp>
                <p:nvSpPr>
                  <p:cNvPr id="22625" name="Text Box 2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32" y="5980"/>
                    <a:ext cx="162" cy="25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000"/>
                      <a:t>A</a:t>
                    </a:r>
                    <a:endParaRPr lang="zh-TW" altLang="en-US" sz="1000"/>
                  </a:p>
                </p:txBody>
              </p:sp>
            </p:grpSp>
            <p:grpSp>
              <p:nvGrpSpPr>
                <p:cNvPr id="22592" name="Group 212"/>
                <p:cNvGrpSpPr>
                  <a:grpSpLocks/>
                </p:cNvGrpSpPr>
                <p:nvPr/>
              </p:nvGrpSpPr>
              <p:grpSpPr bwMode="auto">
                <a:xfrm>
                  <a:off x="3310" y="3262"/>
                  <a:ext cx="136" cy="136"/>
                  <a:chOff x="7930" y="5936"/>
                  <a:chExt cx="341" cy="340"/>
                </a:xfrm>
              </p:grpSpPr>
              <p:sp>
                <p:nvSpPr>
                  <p:cNvPr id="22622" name="Oval 213"/>
                  <p:cNvSpPr>
                    <a:spLocks noChangeArrowheads="1"/>
                  </p:cNvSpPr>
                  <p:nvPr/>
                </p:nvSpPr>
                <p:spPr bwMode="auto">
                  <a:xfrm>
                    <a:off x="7930" y="5936"/>
                    <a:ext cx="341" cy="34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zh-TW" altLang="en-US" sz="1800"/>
                  </a:p>
                </p:txBody>
              </p:sp>
              <p:sp>
                <p:nvSpPr>
                  <p:cNvPr id="22623" name="Text Box 2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32" y="5980"/>
                    <a:ext cx="162" cy="25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000">
                        <a:solidFill>
                          <a:srgbClr val="000000"/>
                        </a:solidFill>
                      </a:rPr>
                      <a:t>D</a:t>
                    </a:r>
                    <a:endParaRPr lang="en-US" altLang="zh-TW" sz="1800"/>
                  </a:p>
                </p:txBody>
              </p:sp>
            </p:grpSp>
            <p:grpSp>
              <p:nvGrpSpPr>
                <p:cNvPr id="22593" name="Group 215"/>
                <p:cNvGrpSpPr>
                  <a:grpSpLocks/>
                </p:cNvGrpSpPr>
                <p:nvPr/>
              </p:nvGrpSpPr>
              <p:grpSpPr bwMode="auto">
                <a:xfrm>
                  <a:off x="3166" y="3046"/>
                  <a:ext cx="136" cy="136"/>
                  <a:chOff x="7930" y="5936"/>
                  <a:chExt cx="341" cy="340"/>
                </a:xfrm>
              </p:grpSpPr>
              <p:sp>
                <p:nvSpPr>
                  <p:cNvPr id="22620" name="Oval 216"/>
                  <p:cNvSpPr>
                    <a:spLocks noChangeArrowheads="1"/>
                  </p:cNvSpPr>
                  <p:nvPr/>
                </p:nvSpPr>
                <p:spPr bwMode="auto">
                  <a:xfrm>
                    <a:off x="7930" y="5936"/>
                    <a:ext cx="341" cy="34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zh-TW" altLang="en-US" sz="1800"/>
                  </a:p>
                </p:txBody>
              </p:sp>
              <p:sp>
                <p:nvSpPr>
                  <p:cNvPr id="186" name="Text Box 2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33" y="5981"/>
                    <a:ext cx="160" cy="25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lIns="0" tIns="0" rIns="0" bIns="0"/>
                  <a:lstStyle/>
                  <a:p>
                    <a:pPr>
                      <a:defRPr/>
                    </a:pPr>
                    <a:r>
                      <a:rPr lang="en-US" altLang="zh-TW" sz="1000" dirty="0">
                        <a:latin typeface="+mn-lt"/>
                      </a:rPr>
                      <a:t>G</a:t>
                    </a:r>
                    <a:endParaRPr lang="zh-TW" altLang="en-US" sz="1000" dirty="0">
                      <a:latin typeface="+mn-lt"/>
                    </a:endParaRPr>
                  </a:p>
                </p:txBody>
              </p:sp>
            </p:grpSp>
            <p:grpSp>
              <p:nvGrpSpPr>
                <p:cNvPr id="22594" name="Group 218"/>
                <p:cNvGrpSpPr>
                  <a:grpSpLocks/>
                </p:cNvGrpSpPr>
                <p:nvPr/>
              </p:nvGrpSpPr>
              <p:grpSpPr bwMode="auto">
                <a:xfrm>
                  <a:off x="3382" y="2830"/>
                  <a:ext cx="136" cy="136"/>
                  <a:chOff x="5111" y="3522"/>
                  <a:chExt cx="296" cy="302"/>
                </a:xfrm>
              </p:grpSpPr>
              <p:sp>
                <p:nvSpPr>
                  <p:cNvPr id="22618" name="Oval 219"/>
                  <p:cNvSpPr>
                    <a:spLocks noChangeArrowheads="1"/>
                  </p:cNvSpPr>
                  <p:nvPr/>
                </p:nvSpPr>
                <p:spPr bwMode="auto">
                  <a:xfrm>
                    <a:off x="5111" y="3522"/>
                    <a:ext cx="296" cy="302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zh-TW" altLang="en-US" sz="1800"/>
                  </a:p>
                </p:txBody>
              </p:sp>
              <p:sp>
                <p:nvSpPr>
                  <p:cNvPr id="22619" name="Text Box 2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200" y="3561"/>
                    <a:ext cx="140" cy="2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000">
                        <a:solidFill>
                          <a:srgbClr val="000000"/>
                        </a:solidFill>
                      </a:rPr>
                      <a:t>C</a:t>
                    </a:r>
                    <a:endParaRPr lang="en-US" altLang="zh-TW" sz="1800"/>
                  </a:p>
                </p:txBody>
              </p:sp>
            </p:grpSp>
            <p:grpSp>
              <p:nvGrpSpPr>
                <p:cNvPr id="22595" name="Group 221"/>
                <p:cNvGrpSpPr>
                  <a:grpSpLocks/>
                </p:cNvGrpSpPr>
                <p:nvPr/>
              </p:nvGrpSpPr>
              <p:grpSpPr bwMode="auto">
                <a:xfrm>
                  <a:off x="3742" y="3262"/>
                  <a:ext cx="136" cy="136"/>
                  <a:chOff x="7930" y="5936"/>
                  <a:chExt cx="341" cy="340"/>
                </a:xfrm>
              </p:grpSpPr>
              <p:sp>
                <p:nvSpPr>
                  <p:cNvPr id="22616" name="Oval 222"/>
                  <p:cNvSpPr>
                    <a:spLocks noChangeArrowheads="1"/>
                  </p:cNvSpPr>
                  <p:nvPr/>
                </p:nvSpPr>
                <p:spPr bwMode="auto">
                  <a:xfrm>
                    <a:off x="7930" y="5936"/>
                    <a:ext cx="341" cy="34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zh-TW" altLang="en-US" sz="1800"/>
                  </a:p>
                </p:txBody>
              </p:sp>
              <p:sp>
                <p:nvSpPr>
                  <p:cNvPr id="22617" name="Text Box 2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32" y="5980"/>
                    <a:ext cx="162" cy="25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zh-TW" altLang="en-US" sz="1800"/>
                  </a:p>
                </p:txBody>
              </p:sp>
            </p:grpSp>
            <p:grpSp>
              <p:nvGrpSpPr>
                <p:cNvPr id="22596" name="Group 224"/>
                <p:cNvGrpSpPr>
                  <a:grpSpLocks/>
                </p:cNvGrpSpPr>
                <p:nvPr/>
              </p:nvGrpSpPr>
              <p:grpSpPr bwMode="auto">
                <a:xfrm>
                  <a:off x="3454" y="3262"/>
                  <a:ext cx="137" cy="136"/>
                  <a:chOff x="7930" y="5936"/>
                  <a:chExt cx="341" cy="340"/>
                </a:xfrm>
              </p:grpSpPr>
              <p:sp>
                <p:nvSpPr>
                  <p:cNvPr id="22614" name="Oval 225"/>
                  <p:cNvSpPr>
                    <a:spLocks noChangeArrowheads="1"/>
                  </p:cNvSpPr>
                  <p:nvPr/>
                </p:nvSpPr>
                <p:spPr bwMode="auto">
                  <a:xfrm>
                    <a:off x="7930" y="5936"/>
                    <a:ext cx="341" cy="34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zh-TW" altLang="en-US" sz="1800"/>
                  </a:p>
                </p:txBody>
              </p:sp>
              <p:sp>
                <p:nvSpPr>
                  <p:cNvPr id="22615" name="Text Box 2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32" y="5980"/>
                    <a:ext cx="162" cy="25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000">
                        <a:latin typeface="Times New Roman" panose="02020603050405020304" pitchFamily="18" charset="0"/>
                      </a:rPr>
                      <a:t>E</a:t>
                    </a:r>
                    <a:endParaRPr lang="en-US" altLang="zh-TW" sz="1800"/>
                  </a:p>
                </p:txBody>
              </p:sp>
            </p:grpSp>
            <p:grpSp>
              <p:nvGrpSpPr>
                <p:cNvPr id="22597" name="Group 227"/>
                <p:cNvGrpSpPr>
                  <a:grpSpLocks/>
                </p:cNvGrpSpPr>
                <p:nvPr/>
              </p:nvGrpSpPr>
              <p:grpSpPr bwMode="auto">
                <a:xfrm>
                  <a:off x="3597" y="3046"/>
                  <a:ext cx="138" cy="136"/>
                  <a:chOff x="7930" y="5936"/>
                  <a:chExt cx="341" cy="340"/>
                </a:xfrm>
              </p:grpSpPr>
              <p:sp>
                <p:nvSpPr>
                  <p:cNvPr id="22612" name="Oval 228"/>
                  <p:cNvSpPr>
                    <a:spLocks noChangeArrowheads="1"/>
                  </p:cNvSpPr>
                  <p:nvPr/>
                </p:nvSpPr>
                <p:spPr bwMode="auto">
                  <a:xfrm>
                    <a:off x="7930" y="5936"/>
                    <a:ext cx="341" cy="34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zh-TW" altLang="en-US" sz="1800"/>
                  </a:p>
                </p:txBody>
              </p:sp>
              <p:sp>
                <p:nvSpPr>
                  <p:cNvPr id="22613" name="Text Box 2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32" y="5980"/>
                    <a:ext cx="162" cy="25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000">
                        <a:solidFill>
                          <a:srgbClr val="000000"/>
                        </a:solidFill>
                      </a:rPr>
                      <a:t>F</a:t>
                    </a:r>
                    <a:endParaRPr lang="en-US" altLang="zh-TW" sz="1800"/>
                  </a:p>
                </p:txBody>
              </p:sp>
            </p:grpSp>
            <p:sp>
              <p:nvSpPr>
                <p:cNvPr id="22598" name="Line 230"/>
                <p:cNvSpPr>
                  <a:spLocks noChangeShapeType="1"/>
                </p:cNvSpPr>
                <p:nvPr/>
              </p:nvSpPr>
              <p:spPr bwMode="auto">
                <a:xfrm flipV="1">
                  <a:off x="2590" y="2758"/>
                  <a:ext cx="360" cy="7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22599" name="Line 231"/>
                <p:cNvSpPr>
                  <a:spLocks noChangeShapeType="1"/>
                </p:cNvSpPr>
                <p:nvPr/>
              </p:nvSpPr>
              <p:spPr bwMode="auto">
                <a:xfrm flipH="1" flipV="1">
                  <a:off x="3094" y="2758"/>
                  <a:ext cx="360" cy="7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22600" name="Line 232"/>
                <p:cNvSpPr>
                  <a:spLocks noChangeShapeType="1"/>
                </p:cNvSpPr>
                <p:nvPr/>
              </p:nvSpPr>
              <p:spPr bwMode="auto">
                <a:xfrm flipV="1">
                  <a:off x="2374" y="2902"/>
                  <a:ext cx="144" cy="14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22601" name="Line 233"/>
                <p:cNvSpPr>
                  <a:spLocks noChangeShapeType="1"/>
                </p:cNvSpPr>
                <p:nvPr/>
              </p:nvSpPr>
              <p:spPr bwMode="auto">
                <a:xfrm flipH="1" flipV="1">
                  <a:off x="2661" y="2902"/>
                  <a:ext cx="145" cy="14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22602" name="Line 234"/>
                <p:cNvSpPr>
                  <a:spLocks noChangeShapeType="1"/>
                </p:cNvSpPr>
                <p:nvPr/>
              </p:nvSpPr>
              <p:spPr bwMode="auto">
                <a:xfrm flipV="1">
                  <a:off x="3238" y="2902"/>
                  <a:ext cx="144" cy="14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22603" name="Line 235"/>
                <p:cNvSpPr>
                  <a:spLocks noChangeShapeType="1"/>
                </p:cNvSpPr>
                <p:nvPr/>
              </p:nvSpPr>
              <p:spPr bwMode="auto">
                <a:xfrm flipH="1" flipV="1">
                  <a:off x="3525" y="2902"/>
                  <a:ext cx="145" cy="14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22604" name="Line 236"/>
                <p:cNvSpPr>
                  <a:spLocks noChangeShapeType="1"/>
                </p:cNvSpPr>
                <p:nvPr/>
              </p:nvSpPr>
              <p:spPr bwMode="auto">
                <a:xfrm flipV="1">
                  <a:off x="2230" y="3118"/>
                  <a:ext cx="72" cy="14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22605" name="Line 237"/>
                <p:cNvSpPr>
                  <a:spLocks noChangeShapeType="1"/>
                </p:cNvSpPr>
                <p:nvPr/>
              </p:nvSpPr>
              <p:spPr bwMode="auto">
                <a:xfrm flipH="1" flipV="1">
                  <a:off x="2446" y="3118"/>
                  <a:ext cx="72" cy="14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22606" name="Line 238"/>
                <p:cNvSpPr>
                  <a:spLocks noChangeShapeType="1"/>
                </p:cNvSpPr>
                <p:nvPr/>
              </p:nvSpPr>
              <p:spPr bwMode="auto">
                <a:xfrm flipV="1">
                  <a:off x="2662" y="3118"/>
                  <a:ext cx="72" cy="14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22607" name="Line 239"/>
                <p:cNvSpPr>
                  <a:spLocks noChangeShapeType="1"/>
                </p:cNvSpPr>
                <p:nvPr/>
              </p:nvSpPr>
              <p:spPr bwMode="auto">
                <a:xfrm flipH="1" flipV="1">
                  <a:off x="2878" y="3118"/>
                  <a:ext cx="71" cy="14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22608" name="Line 240"/>
                <p:cNvSpPr>
                  <a:spLocks noChangeShapeType="1"/>
                </p:cNvSpPr>
                <p:nvPr/>
              </p:nvSpPr>
              <p:spPr bwMode="auto">
                <a:xfrm flipV="1">
                  <a:off x="3094" y="3118"/>
                  <a:ext cx="71" cy="14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22609" name="Line 241"/>
                <p:cNvSpPr>
                  <a:spLocks noChangeShapeType="1"/>
                </p:cNvSpPr>
                <p:nvPr/>
              </p:nvSpPr>
              <p:spPr bwMode="auto">
                <a:xfrm flipH="1" flipV="1">
                  <a:off x="3309" y="3118"/>
                  <a:ext cx="72" cy="14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22610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3526" y="3118"/>
                  <a:ext cx="71" cy="14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22611" name="Line 243"/>
                <p:cNvSpPr>
                  <a:spLocks noChangeShapeType="1"/>
                </p:cNvSpPr>
                <p:nvPr/>
              </p:nvSpPr>
              <p:spPr bwMode="auto">
                <a:xfrm flipH="1" flipV="1">
                  <a:off x="3741" y="3118"/>
                  <a:ext cx="72" cy="14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22582" name="Line 137"/>
              <p:cNvSpPr>
                <a:spLocks noChangeShapeType="1"/>
              </p:cNvSpPr>
              <p:nvPr/>
            </p:nvSpPr>
            <p:spPr bwMode="auto">
              <a:xfrm flipH="1" flipV="1">
                <a:off x="2313" y="2024"/>
                <a:ext cx="295" cy="1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22580" name="Text Box 211"/>
            <p:cNvSpPr txBox="1">
              <a:spLocks noChangeArrowheads="1"/>
            </p:cNvSpPr>
            <p:nvPr/>
          </p:nvSpPr>
          <p:spPr bwMode="auto">
            <a:xfrm>
              <a:off x="431540" y="6165304"/>
              <a:ext cx="103323" cy="162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/>
                <a:t>H</a:t>
              </a:r>
              <a:endParaRPr lang="zh-TW" altLang="en-US" sz="1000"/>
            </a:p>
          </p:txBody>
        </p:sp>
      </p:grpSp>
      <p:grpSp>
        <p:nvGrpSpPr>
          <p:cNvPr id="22536" name="群組 206"/>
          <p:cNvGrpSpPr>
            <a:grpSpLocks/>
          </p:cNvGrpSpPr>
          <p:nvPr/>
        </p:nvGrpSpPr>
        <p:grpSpPr bwMode="auto">
          <a:xfrm>
            <a:off x="2484438" y="4616450"/>
            <a:ext cx="3313112" cy="1368425"/>
            <a:chOff x="5004048" y="5337212"/>
            <a:chExt cx="3313112" cy="1368425"/>
          </a:xfrm>
        </p:grpSpPr>
        <p:grpSp>
          <p:nvGrpSpPr>
            <p:cNvPr id="22537" name="群組 181"/>
            <p:cNvGrpSpPr>
              <a:grpSpLocks/>
            </p:cNvGrpSpPr>
            <p:nvPr/>
          </p:nvGrpSpPr>
          <p:grpSpPr bwMode="auto">
            <a:xfrm>
              <a:off x="5004050" y="5337212"/>
              <a:ext cx="3313113" cy="1384094"/>
              <a:chOff x="5004050" y="5337212"/>
              <a:chExt cx="3313113" cy="1384094"/>
            </a:xfrm>
          </p:grpSpPr>
          <p:grpSp>
            <p:nvGrpSpPr>
              <p:cNvPr id="22539" name="Group 353"/>
              <p:cNvGrpSpPr>
                <a:grpSpLocks/>
              </p:cNvGrpSpPr>
              <p:nvPr/>
            </p:nvGrpSpPr>
            <p:grpSpPr bwMode="auto">
              <a:xfrm>
                <a:off x="5004050" y="5337212"/>
                <a:ext cx="3313113" cy="1384094"/>
                <a:chOff x="3220" y="2591"/>
                <a:chExt cx="1815" cy="795"/>
              </a:xfrm>
            </p:grpSpPr>
            <p:grpSp>
              <p:nvGrpSpPr>
                <p:cNvPr id="22541" name="Group 306"/>
                <p:cNvGrpSpPr>
                  <a:grpSpLocks/>
                </p:cNvGrpSpPr>
                <p:nvPr/>
              </p:nvGrpSpPr>
              <p:grpSpPr bwMode="auto">
                <a:xfrm>
                  <a:off x="3288" y="2598"/>
                  <a:ext cx="1002" cy="788"/>
                  <a:chOff x="7840" y="3106"/>
                  <a:chExt cx="2179" cy="1742"/>
                </a:xfrm>
              </p:grpSpPr>
              <p:sp>
                <p:nvSpPr>
                  <p:cNvPr id="22550" name="Line 30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623" y="4347"/>
                    <a:ext cx="613" cy="199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grpSp>
                <p:nvGrpSpPr>
                  <p:cNvPr id="22551" name="Group 308"/>
                  <p:cNvGrpSpPr>
                    <a:grpSpLocks/>
                  </p:cNvGrpSpPr>
                  <p:nvPr/>
                </p:nvGrpSpPr>
                <p:grpSpPr bwMode="auto">
                  <a:xfrm>
                    <a:off x="9719" y="3106"/>
                    <a:ext cx="298" cy="302"/>
                    <a:chOff x="2620" y="6552"/>
                    <a:chExt cx="341" cy="340"/>
                  </a:xfrm>
                </p:grpSpPr>
                <p:sp>
                  <p:nvSpPr>
                    <p:cNvPr id="22577" name="Oval 3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20" y="6552"/>
                      <a:ext cx="341" cy="34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zh-TW" altLang="en-US" sz="1800"/>
                    </a:p>
                  </p:txBody>
                </p:sp>
                <p:sp>
                  <p:nvSpPr>
                    <p:cNvPr id="22578" name="Text Box 31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722" y="6596"/>
                      <a:ext cx="162" cy="25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400" b="1">
                          <a:solidFill>
                            <a:srgbClr val="000000"/>
                          </a:solidFill>
                        </a:rPr>
                        <a:t>B</a:t>
                      </a:r>
                      <a:endParaRPr lang="en-US" altLang="zh-TW" sz="2400" b="1"/>
                    </a:p>
                  </p:txBody>
                </p:sp>
              </p:grpSp>
              <p:grpSp>
                <p:nvGrpSpPr>
                  <p:cNvPr id="22552" name="Group 311"/>
                  <p:cNvGrpSpPr>
                    <a:grpSpLocks/>
                  </p:cNvGrpSpPr>
                  <p:nvPr/>
                </p:nvGrpSpPr>
                <p:grpSpPr bwMode="auto">
                  <a:xfrm>
                    <a:off x="7840" y="4546"/>
                    <a:ext cx="298" cy="302"/>
                    <a:chOff x="7930" y="5936"/>
                    <a:chExt cx="341" cy="340"/>
                  </a:xfrm>
                </p:grpSpPr>
                <p:sp>
                  <p:nvSpPr>
                    <p:cNvPr id="22575" name="Oval 3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930" y="5936"/>
                      <a:ext cx="341" cy="34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zh-TW" altLang="en-US" sz="1800"/>
                    </a:p>
                  </p:txBody>
                </p:sp>
                <p:sp>
                  <p:nvSpPr>
                    <p:cNvPr id="22576" name="Text Box 31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032" y="5980"/>
                      <a:ext cx="162" cy="25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400" b="1">
                          <a:solidFill>
                            <a:srgbClr val="000000"/>
                          </a:solidFill>
                        </a:rPr>
                        <a:t>H</a:t>
                      </a:r>
                      <a:endParaRPr lang="en-US" altLang="zh-TW" sz="2400" b="1"/>
                    </a:p>
                  </p:txBody>
                </p:sp>
              </p:grpSp>
              <p:grpSp>
                <p:nvGrpSpPr>
                  <p:cNvPr id="22553" name="Group 314"/>
                  <p:cNvGrpSpPr>
                    <a:grpSpLocks/>
                  </p:cNvGrpSpPr>
                  <p:nvPr/>
                </p:nvGrpSpPr>
                <p:grpSpPr bwMode="auto">
                  <a:xfrm>
                    <a:off x="9108" y="4071"/>
                    <a:ext cx="297" cy="302"/>
                    <a:chOff x="9387" y="5941"/>
                    <a:chExt cx="341" cy="340"/>
                  </a:xfrm>
                </p:grpSpPr>
                <p:sp>
                  <p:nvSpPr>
                    <p:cNvPr id="22573" name="Oval 3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87" y="5941"/>
                      <a:ext cx="341" cy="34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zh-TW" altLang="en-US" sz="1800"/>
                    </a:p>
                  </p:txBody>
                </p:sp>
                <p:sp>
                  <p:nvSpPr>
                    <p:cNvPr id="22574" name="Text Box 3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436" y="5992"/>
                      <a:ext cx="162" cy="25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400" b="1">
                          <a:solidFill>
                            <a:srgbClr val="000000"/>
                          </a:solidFill>
                        </a:rPr>
                        <a:t>G</a:t>
                      </a:r>
                      <a:endParaRPr lang="en-US" altLang="zh-TW" sz="2400" b="1"/>
                    </a:p>
                  </p:txBody>
                </p:sp>
              </p:grpSp>
              <p:grpSp>
                <p:nvGrpSpPr>
                  <p:cNvPr id="22554" name="Group 317"/>
                  <p:cNvGrpSpPr>
                    <a:grpSpLocks/>
                  </p:cNvGrpSpPr>
                  <p:nvPr/>
                </p:nvGrpSpPr>
                <p:grpSpPr bwMode="auto">
                  <a:xfrm>
                    <a:off x="8466" y="4546"/>
                    <a:ext cx="299" cy="302"/>
                    <a:chOff x="7930" y="5936"/>
                    <a:chExt cx="341" cy="340"/>
                  </a:xfrm>
                </p:grpSpPr>
                <p:sp>
                  <p:nvSpPr>
                    <p:cNvPr id="22571" name="Oval 3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930" y="5936"/>
                      <a:ext cx="341" cy="34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zh-TW" altLang="en-US" sz="1800"/>
                    </a:p>
                  </p:txBody>
                </p:sp>
                <p:sp>
                  <p:nvSpPr>
                    <p:cNvPr id="22572" name="Text Box 3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032" y="5980"/>
                      <a:ext cx="162" cy="25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400" b="1"/>
                        <a:t>A</a:t>
                      </a:r>
                      <a:endParaRPr lang="en-US" altLang="zh-TW" sz="2400" b="1"/>
                    </a:p>
                  </p:txBody>
                </p:sp>
              </p:grpSp>
              <p:grpSp>
                <p:nvGrpSpPr>
                  <p:cNvPr id="22555" name="Group 320"/>
                  <p:cNvGrpSpPr>
                    <a:grpSpLocks/>
                  </p:cNvGrpSpPr>
                  <p:nvPr/>
                </p:nvGrpSpPr>
                <p:grpSpPr bwMode="auto">
                  <a:xfrm>
                    <a:off x="9092" y="4546"/>
                    <a:ext cx="297" cy="302"/>
                    <a:chOff x="7930" y="5936"/>
                    <a:chExt cx="341" cy="340"/>
                  </a:xfrm>
                </p:grpSpPr>
                <p:sp>
                  <p:nvSpPr>
                    <p:cNvPr id="22569" name="Oval 3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930" y="5936"/>
                      <a:ext cx="341" cy="34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zh-TW" altLang="en-US" sz="1800"/>
                    </a:p>
                  </p:txBody>
                </p:sp>
                <p:sp>
                  <p:nvSpPr>
                    <p:cNvPr id="22570" name="Text Box 32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032" y="5980"/>
                      <a:ext cx="162" cy="25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400" b="1">
                          <a:solidFill>
                            <a:srgbClr val="000000"/>
                          </a:solidFill>
                        </a:rPr>
                        <a:t>D</a:t>
                      </a:r>
                      <a:endParaRPr lang="en-US" altLang="zh-TW" sz="2400" b="1"/>
                    </a:p>
                  </p:txBody>
                </p:sp>
              </p:grpSp>
              <p:grpSp>
                <p:nvGrpSpPr>
                  <p:cNvPr id="22556" name="Group 323"/>
                  <p:cNvGrpSpPr>
                    <a:grpSpLocks/>
                  </p:cNvGrpSpPr>
                  <p:nvPr/>
                </p:nvGrpSpPr>
                <p:grpSpPr bwMode="auto">
                  <a:xfrm>
                    <a:off x="9719" y="4546"/>
                    <a:ext cx="297" cy="302"/>
                    <a:chOff x="7930" y="5936"/>
                    <a:chExt cx="341" cy="340"/>
                  </a:xfrm>
                </p:grpSpPr>
                <p:sp>
                  <p:nvSpPr>
                    <p:cNvPr id="22567" name="Oval 3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930" y="5936"/>
                      <a:ext cx="341" cy="34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zh-TW" altLang="en-US" sz="1800"/>
                    </a:p>
                  </p:txBody>
                </p:sp>
                <p:sp>
                  <p:nvSpPr>
                    <p:cNvPr id="22568" name="Text Box 32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032" y="5980"/>
                      <a:ext cx="162" cy="25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400" b="1"/>
                        <a:t>E</a:t>
                      </a:r>
                      <a:endParaRPr lang="en-US" altLang="zh-TW" sz="2400" b="1"/>
                    </a:p>
                  </p:txBody>
                </p:sp>
              </p:grpSp>
              <p:grpSp>
                <p:nvGrpSpPr>
                  <p:cNvPr id="22557" name="Group 326"/>
                  <p:cNvGrpSpPr>
                    <a:grpSpLocks/>
                  </p:cNvGrpSpPr>
                  <p:nvPr/>
                </p:nvGrpSpPr>
                <p:grpSpPr bwMode="auto">
                  <a:xfrm>
                    <a:off x="9719" y="4066"/>
                    <a:ext cx="300" cy="302"/>
                    <a:chOff x="7930" y="5936"/>
                    <a:chExt cx="341" cy="340"/>
                  </a:xfrm>
                </p:grpSpPr>
                <p:sp>
                  <p:nvSpPr>
                    <p:cNvPr id="22565" name="Oval 3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930" y="5936"/>
                      <a:ext cx="341" cy="34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zh-TW" altLang="en-US" sz="1800"/>
                    </a:p>
                  </p:txBody>
                </p:sp>
                <p:sp>
                  <p:nvSpPr>
                    <p:cNvPr id="22566" name="Text Box 32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032" y="5980"/>
                      <a:ext cx="162" cy="25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400" b="1">
                          <a:solidFill>
                            <a:srgbClr val="000000"/>
                          </a:solidFill>
                        </a:rPr>
                        <a:t>F</a:t>
                      </a:r>
                      <a:endParaRPr lang="en-US" altLang="zh-TW" sz="2400" b="1"/>
                    </a:p>
                  </p:txBody>
                </p:sp>
              </p:grpSp>
              <p:sp>
                <p:nvSpPr>
                  <p:cNvPr id="22558" name="Line 329"/>
                  <p:cNvSpPr>
                    <a:spLocks noChangeShapeType="1"/>
                  </p:cNvSpPr>
                  <p:nvPr/>
                </p:nvSpPr>
                <p:spPr bwMode="auto">
                  <a:xfrm>
                    <a:off x="9875" y="3426"/>
                    <a:ext cx="0" cy="16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22559" name="Line 330"/>
                  <p:cNvSpPr>
                    <a:spLocks noChangeShapeType="1"/>
                  </p:cNvSpPr>
                  <p:nvPr/>
                </p:nvSpPr>
                <p:spPr bwMode="auto">
                  <a:xfrm>
                    <a:off x="9875" y="3906"/>
                    <a:ext cx="0" cy="16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22560" name="Line 331"/>
                  <p:cNvSpPr>
                    <a:spLocks noChangeShapeType="1"/>
                  </p:cNvSpPr>
                  <p:nvPr/>
                </p:nvSpPr>
                <p:spPr bwMode="auto">
                  <a:xfrm>
                    <a:off x="9875" y="4386"/>
                    <a:ext cx="0" cy="16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grpSp>
                <p:nvGrpSpPr>
                  <p:cNvPr id="22561" name="Group 333"/>
                  <p:cNvGrpSpPr>
                    <a:grpSpLocks/>
                  </p:cNvGrpSpPr>
                  <p:nvPr/>
                </p:nvGrpSpPr>
                <p:grpSpPr bwMode="auto">
                  <a:xfrm>
                    <a:off x="9719" y="3586"/>
                    <a:ext cx="296" cy="302"/>
                    <a:chOff x="5111" y="3522"/>
                    <a:chExt cx="296" cy="302"/>
                  </a:xfrm>
                </p:grpSpPr>
                <p:sp>
                  <p:nvSpPr>
                    <p:cNvPr id="22563" name="Oval 3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11" y="3522"/>
                      <a:ext cx="296" cy="30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zh-TW" altLang="en-US" sz="1800"/>
                    </a:p>
                  </p:txBody>
                </p:sp>
                <p:sp>
                  <p:nvSpPr>
                    <p:cNvPr id="22564" name="Text Box 33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200" y="3561"/>
                      <a:ext cx="140" cy="2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400" b="1">
                          <a:solidFill>
                            <a:srgbClr val="000000"/>
                          </a:solidFill>
                        </a:rPr>
                        <a:t>C</a:t>
                      </a:r>
                      <a:endParaRPr lang="en-US" altLang="zh-TW" sz="2400" b="1"/>
                    </a:p>
                  </p:txBody>
                </p:sp>
              </p:grpSp>
              <p:sp>
                <p:nvSpPr>
                  <p:cNvPr id="22562" name="Line 33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236" y="3887"/>
                    <a:ext cx="643" cy="184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  <p:sp>
              <p:nvSpPr>
                <p:cNvPr id="22542" name="Line 343"/>
                <p:cNvSpPr>
                  <a:spLocks noChangeShapeType="1"/>
                </p:cNvSpPr>
                <p:nvPr/>
              </p:nvSpPr>
              <p:spPr bwMode="auto">
                <a:xfrm>
                  <a:off x="3243" y="3294"/>
                  <a:ext cx="1247" cy="0"/>
                </a:xfrm>
                <a:prstGeom prst="line">
                  <a:avLst/>
                </a:prstGeom>
                <a:noFill/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22543" name="Line 344"/>
                <p:cNvSpPr>
                  <a:spLocks noChangeShapeType="1"/>
                </p:cNvSpPr>
                <p:nvPr/>
              </p:nvSpPr>
              <p:spPr bwMode="auto">
                <a:xfrm>
                  <a:off x="3259" y="3087"/>
                  <a:ext cx="1247" cy="0"/>
                </a:xfrm>
                <a:prstGeom prst="line">
                  <a:avLst/>
                </a:prstGeom>
                <a:noFill/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22544" name="Line 345"/>
                <p:cNvSpPr>
                  <a:spLocks noChangeShapeType="1"/>
                </p:cNvSpPr>
                <p:nvPr/>
              </p:nvSpPr>
              <p:spPr bwMode="auto">
                <a:xfrm>
                  <a:off x="3243" y="2863"/>
                  <a:ext cx="1247" cy="0"/>
                </a:xfrm>
                <a:prstGeom prst="line">
                  <a:avLst/>
                </a:prstGeom>
                <a:noFill/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22545" name="Line 346"/>
                <p:cNvSpPr>
                  <a:spLocks noChangeShapeType="1"/>
                </p:cNvSpPr>
                <p:nvPr/>
              </p:nvSpPr>
              <p:spPr bwMode="auto">
                <a:xfrm>
                  <a:off x="3220" y="2659"/>
                  <a:ext cx="1247" cy="0"/>
                </a:xfrm>
                <a:prstGeom prst="line">
                  <a:avLst/>
                </a:prstGeom>
                <a:noFill/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22546" name="Text Box 347"/>
                <p:cNvSpPr txBox="1">
                  <a:spLocks noChangeArrowheads="1"/>
                </p:cNvSpPr>
                <p:nvPr/>
              </p:nvSpPr>
              <p:spPr bwMode="auto">
                <a:xfrm>
                  <a:off x="4604" y="3226"/>
                  <a:ext cx="431" cy="15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400" b="1"/>
                    <a:t>Level 1</a:t>
                  </a:r>
                </a:p>
              </p:txBody>
            </p:sp>
            <p:sp>
              <p:nvSpPr>
                <p:cNvPr id="22547" name="Text Box 348"/>
                <p:cNvSpPr txBox="1">
                  <a:spLocks noChangeArrowheads="1"/>
                </p:cNvSpPr>
                <p:nvPr/>
              </p:nvSpPr>
              <p:spPr bwMode="auto">
                <a:xfrm>
                  <a:off x="4604" y="3022"/>
                  <a:ext cx="431" cy="1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400" b="1"/>
                    <a:t>Level 2</a:t>
                  </a:r>
                </a:p>
              </p:txBody>
            </p:sp>
            <p:sp>
              <p:nvSpPr>
                <p:cNvPr id="22548" name="Text Box 349"/>
                <p:cNvSpPr txBox="1">
                  <a:spLocks noChangeArrowheads="1"/>
                </p:cNvSpPr>
                <p:nvPr/>
              </p:nvSpPr>
              <p:spPr bwMode="auto">
                <a:xfrm>
                  <a:off x="4604" y="2795"/>
                  <a:ext cx="431" cy="1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400" b="1"/>
                    <a:t>Level 3</a:t>
                  </a:r>
                </a:p>
              </p:txBody>
            </p:sp>
            <p:sp>
              <p:nvSpPr>
                <p:cNvPr id="22549" name="Text Box 350"/>
                <p:cNvSpPr txBox="1">
                  <a:spLocks noChangeArrowheads="1"/>
                </p:cNvSpPr>
                <p:nvPr/>
              </p:nvSpPr>
              <p:spPr bwMode="auto">
                <a:xfrm>
                  <a:off x="4604" y="2591"/>
                  <a:ext cx="431" cy="1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400" b="1"/>
                    <a:t>Level 4</a:t>
                  </a:r>
                </a:p>
              </p:txBody>
            </p:sp>
          </p:grpSp>
          <p:sp>
            <p:nvSpPr>
              <p:cNvPr id="22540" name="Line 329"/>
              <p:cNvSpPr>
                <a:spLocks noChangeShapeType="1"/>
              </p:cNvSpPr>
              <p:nvPr/>
            </p:nvSpPr>
            <p:spPr bwMode="auto">
              <a:xfrm flipH="1">
                <a:off x="6300192" y="6309320"/>
                <a:ext cx="0" cy="1613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22538" name="Line 307"/>
            <p:cNvSpPr>
              <a:spLocks noChangeShapeType="1"/>
            </p:cNvSpPr>
            <p:nvPr/>
          </p:nvSpPr>
          <p:spPr bwMode="auto">
            <a:xfrm flipV="1">
              <a:off x="5256076" y="5589239"/>
              <a:ext cx="1584176" cy="87628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Proposed Scheme (2/13)</a:t>
            </a:r>
            <a:endParaRPr lang="zh-TW" alt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400" smtClean="0">
                <a:latin typeface="Times New Roman" panose="02020603050405020304" pitchFamily="18" charset="0"/>
              </a:rPr>
              <a:t>Three important properties of the prefix enclosure relationship</a:t>
            </a:r>
          </a:p>
          <a:p>
            <a:endParaRPr lang="en-US" altLang="zh-TW" sz="2400" smtClean="0">
              <a:latin typeface="Times New Roman" panose="02020603050405020304" pitchFamily="18" charset="0"/>
            </a:endParaRPr>
          </a:p>
          <a:p>
            <a:pPr lvl="1"/>
            <a:r>
              <a:rPr lang="en-US" altLang="zh-TW" sz="2000" smtClean="0">
                <a:latin typeface="Times New Roman" panose="02020603050405020304" pitchFamily="18" charset="0"/>
              </a:rPr>
              <a:t>All the prefixes</a:t>
            </a:r>
            <a:r>
              <a:rPr lang="en-US" altLang="zh-TW" sz="2000" smtClean="0">
                <a:solidFill>
                  <a:srgbClr val="0099CC"/>
                </a:solidFill>
                <a:latin typeface="Times New Roman" panose="02020603050405020304" pitchFamily="18" charset="0"/>
              </a:rPr>
              <a:t> in the same</a:t>
            </a:r>
            <a:r>
              <a:rPr lang="zh-TW" altLang="en-US" sz="2000" smtClean="0">
                <a:solidFill>
                  <a:srgbClr val="0099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000" smtClean="0">
                <a:solidFill>
                  <a:srgbClr val="0099CC"/>
                </a:solidFill>
                <a:latin typeface="Times New Roman" panose="02020603050405020304" pitchFamily="18" charset="0"/>
              </a:rPr>
              <a:t>level are disjoint.</a:t>
            </a:r>
          </a:p>
          <a:p>
            <a:pPr lvl="1"/>
            <a:endParaRPr lang="en-US" altLang="zh-TW" sz="2000" smtClean="0">
              <a:solidFill>
                <a:srgbClr val="0099CC"/>
              </a:solidFill>
              <a:latin typeface="Times New Roman" panose="02020603050405020304" pitchFamily="18" charset="0"/>
            </a:endParaRPr>
          </a:p>
          <a:p>
            <a:pPr lvl="1"/>
            <a:r>
              <a:rPr lang="en-US" altLang="zh-TW" sz="2000" smtClean="0">
                <a:solidFill>
                  <a:srgbClr val="0099CC"/>
                </a:solidFill>
                <a:latin typeface="Times New Roman" panose="02020603050405020304" pitchFamily="18" charset="0"/>
              </a:rPr>
              <a:t>The prefix containing any one of the level </a:t>
            </a:r>
            <a:r>
              <a:rPr lang="en-US" altLang="zh-TW" sz="2000" i="1" smtClean="0">
                <a:solidFill>
                  <a:srgbClr val="0099CC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TW" sz="2000" smtClean="0">
                <a:solidFill>
                  <a:srgbClr val="0099CC"/>
                </a:solidFill>
                <a:latin typeface="Times New Roman" panose="02020603050405020304" pitchFamily="18" charset="0"/>
              </a:rPr>
              <a:t> prefixes must be stored in level (</a:t>
            </a:r>
            <a:r>
              <a:rPr lang="en-US" altLang="zh-TW" sz="2000" i="1" smtClean="0">
                <a:solidFill>
                  <a:srgbClr val="0099CC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TW" sz="2000" smtClean="0">
                <a:solidFill>
                  <a:srgbClr val="0099CC"/>
                </a:solidFill>
                <a:latin typeface="Times New Roman" panose="02020603050405020304" pitchFamily="18" charset="0"/>
              </a:rPr>
              <a:t>+1) or higher level.</a:t>
            </a:r>
          </a:p>
          <a:p>
            <a:pPr lvl="1"/>
            <a:endParaRPr lang="en-US" altLang="zh-TW" sz="2000" smtClean="0">
              <a:solidFill>
                <a:srgbClr val="0099CC"/>
              </a:solidFill>
              <a:latin typeface="Times New Roman" panose="02020603050405020304" pitchFamily="18" charset="0"/>
            </a:endParaRPr>
          </a:p>
          <a:p>
            <a:pPr lvl="1"/>
            <a:r>
              <a:rPr lang="en-US" altLang="zh-TW" sz="2000" smtClean="0">
                <a:latin typeface="Times New Roman" panose="02020603050405020304" pitchFamily="18" charset="0"/>
              </a:rPr>
              <a:t>The highest level in IPv4 and IPv6 routing table is </a:t>
            </a:r>
            <a:r>
              <a:rPr lang="en-US" altLang="zh-TW" sz="2000" smtClean="0">
                <a:solidFill>
                  <a:srgbClr val="0099CC"/>
                </a:solidFill>
                <a:latin typeface="Times New Roman" panose="02020603050405020304" pitchFamily="18" charset="0"/>
              </a:rPr>
              <a:t>7 and 11</a:t>
            </a:r>
            <a:r>
              <a:rPr lang="en-US" altLang="zh-TW" sz="2000" smtClean="0">
                <a:latin typeface="Times New Roman" panose="02020603050405020304" pitchFamily="18" charset="0"/>
              </a:rPr>
              <a:t>.</a:t>
            </a:r>
            <a:endParaRPr lang="en-US" altLang="zh-TW" sz="2000" b="1" smtClean="0">
              <a:solidFill>
                <a:srgbClr val="0099CC"/>
              </a:solidFill>
              <a:latin typeface="Times New Roman" panose="02020603050405020304" pitchFamily="18" charset="0"/>
            </a:endParaRPr>
          </a:p>
          <a:p>
            <a:endParaRPr lang="en-US" altLang="zh-TW" sz="2000" smtClean="0">
              <a:latin typeface="Times New Roman" panose="02020603050405020304" pitchFamily="18" charset="0"/>
            </a:endParaRPr>
          </a:p>
          <a:p>
            <a:pPr lvl="1"/>
            <a:endParaRPr lang="en-US" altLang="zh-TW" b="1" smtClean="0">
              <a:solidFill>
                <a:srgbClr val="0099CC"/>
              </a:solidFill>
            </a:endParaRPr>
          </a:p>
          <a:p>
            <a:endParaRPr lang="zh-TW" altLang="en-US" smtClean="0"/>
          </a:p>
        </p:txBody>
      </p:sp>
      <p:sp>
        <p:nvSpPr>
          <p:cNvPr id="23556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8C76D13-63DB-44CE-9C4F-C9521B6A40CF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kumimoji="0" lang="en-US" altLang="zh-TW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90550" indent="-590550"/>
            <a:r>
              <a:rPr lang="en-US" altLang="zh-TW" sz="2400" smtClean="0">
                <a:latin typeface="Times New Roman" panose="02020603050405020304" pitchFamily="18" charset="0"/>
              </a:rPr>
              <a:t>Other details about our method</a:t>
            </a:r>
          </a:p>
          <a:p>
            <a:pPr marL="990600" lvl="1" indent="-590550">
              <a:buClr>
                <a:schemeClr val="tx1"/>
              </a:buClr>
              <a:buSzTx/>
              <a:buFontTx/>
              <a:buAutoNum type="arabicPeriod"/>
            </a:pPr>
            <a:r>
              <a:rPr lang="en-US" altLang="zh-TW" sz="2000" smtClean="0">
                <a:solidFill>
                  <a:srgbClr val="FF0000"/>
                </a:solidFill>
                <a:latin typeface="Times New Roman" panose="02020603050405020304" pitchFamily="18" charset="0"/>
              </a:rPr>
              <a:t>We put free space between level 1 and level 2</a:t>
            </a:r>
            <a:r>
              <a:rPr lang="en-US" altLang="zh-TW" sz="240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smtClean="0">
              <a:latin typeface="Times New Roman" panose="02020603050405020304" pitchFamily="18" charset="0"/>
            </a:endParaRPr>
          </a:p>
          <a:p>
            <a:pPr marL="1333500" lvl="2" indent="-419100">
              <a:buSzTx/>
            </a:pPr>
            <a:r>
              <a:rPr lang="en-US" altLang="zh-TW" sz="1800" smtClean="0">
                <a:latin typeface="Times New Roman" panose="02020603050405020304" pitchFamily="18" charset="0"/>
              </a:rPr>
              <a:t>More than 98% prefixes stored in level 1 </a:t>
            </a:r>
          </a:p>
          <a:p>
            <a:pPr marL="1333500" lvl="2" indent="-419100">
              <a:buSzTx/>
              <a:buFontTx/>
              <a:buNone/>
            </a:pPr>
            <a:r>
              <a:rPr lang="en-US" altLang="zh-TW" sz="1800" smtClean="0">
                <a:latin typeface="Times New Roman" panose="02020603050405020304" pitchFamily="18" charset="0"/>
              </a:rPr>
              <a:t>	and level 2.</a:t>
            </a:r>
          </a:p>
          <a:p>
            <a:pPr marL="1333500" lvl="2" indent="-419100"/>
            <a:endParaRPr lang="en-US" altLang="zh-TW" sz="1800" smtClean="0">
              <a:latin typeface="Times New Roman" panose="02020603050405020304" pitchFamily="18" charset="0"/>
            </a:endParaRPr>
          </a:p>
          <a:p>
            <a:pPr marL="990600" lvl="1" indent="-590550">
              <a:buClr>
                <a:schemeClr val="tx1"/>
              </a:buClr>
              <a:buSzTx/>
              <a:buFont typeface="Arial Black" panose="020B0A04020102020204" pitchFamily="34" charset="0"/>
              <a:buAutoNum type="arabicPeriod" startAt="2"/>
            </a:pPr>
            <a:endParaRPr lang="en-US" altLang="zh-TW" sz="2400" smtClean="0">
              <a:latin typeface="Times New Roman" panose="02020603050405020304" pitchFamily="18" charset="0"/>
            </a:endParaRPr>
          </a:p>
          <a:p>
            <a:pPr marL="590550" indent="-590550">
              <a:buFont typeface="Wingdings" panose="05000000000000000000" pitchFamily="2" charset="2"/>
              <a:buAutoNum type="arabicPeriod" startAt="2"/>
            </a:pPr>
            <a:endParaRPr lang="en-US" altLang="zh-TW" sz="1800" b="1" smtClean="0">
              <a:solidFill>
                <a:srgbClr val="0099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7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885113" y="6400800"/>
            <a:ext cx="989012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39EFBDA-8EFA-4706-B8D0-E4FC67ECF4EC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kumimoji="0" lang="en-US" altLang="zh-TW" sz="14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Proposed Scheme (3/13)</a:t>
            </a:r>
            <a:endParaRPr lang="zh-TW" altLang="en-US" smtClean="0"/>
          </a:p>
        </p:txBody>
      </p:sp>
      <p:grpSp>
        <p:nvGrpSpPr>
          <p:cNvPr id="24581" name="Group 85"/>
          <p:cNvGrpSpPr>
            <a:grpSpLocks/>
          </p:cNvGrpSpPr>
          <p:nvPr/>
        </p:nvGrpSpPr>
        <p:grpSpPr bwMode="auto">
          <a:xfrm>
            <a:off x="7019925" y="1341438"/>
            <a:ext cx="1368425" cy="1997075"/>
            <a:chOff x="4332" y="799"/>
            <a:chExt cx="862" cy="1258"/>
          </a:xfrm>
        </p:grpSpPr>
        <p:grpSp>
          <p:nvGrpSpPr>
            <p:cNvPr id="24675" name="Group 49"/>
            <p:cNvGrpSpPr>
              <a:grpSpLocks/>
            </p:cNvGrpSpPr>
            <p:nvPr/>
          </p:nvGrpSpPr>
          <p:grpSpPr bwMode="auto">
            <a:xfrm>
              <a:off x="4332" y="799"/>
              <a:ext cx="862" cy="1258"/>
              <a:chOff x="3583" y="1003"/>
              <a:chExt cx="862" cy="1258"/>
            </a:xfrm>
          </p:grpSpPr>
          <p:sp>
            <p:nvSpPr>
              <p:cNvPr id="24677" name="Text Box 22"/>
              <p:cNvSpPr txBox="1">
                <a:spLocks noChangeArrowheads="1"/>
              </p:cNvSpPr>
              <p:nvPr/>
            </p:nvSpPr>
            <p:spPr bwMode="auto">
              <a:xfrm>
                <a:off x="3583" y="2069"/>
                <a:ext cx="305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M+1</a:t>
                </a:r>
              </a:p>
            </p:txBody>
          </p:sp>
          <p:grpSp>
            <p:nvGrpSpPr>
              <p:cNvPr id="24678" name="Group 47"/>
              <p:cNvGrpSpPr>
                <a:grpSpLocks/>
              </p:cNvGrpSpPr>
              <p:nvPr/>
            </p:nvGrpSpPr>
            <p:grpSpPr bwMode="auto">
              <a:xfrm>
                <a:off x="3855" y="1003"/>
                <a:ext cx="590" cy="1258"/>
                <a:chOff x="3855" y="1003"/>
                <a:chExt cx="590" cy="1258"/>
              </a:xfrm>
            </p:grpSpPr>
            <p:sp>
              <p:nvSpPr>
                <p:cNvPr id="24680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3946" y="1003"/>
                  <a:ext cx="408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>
                      <a:latin typeface="Times New Roman" panose="02020603050405020304" pitchFamily="18" charset="0"/>
                    </a:rPr>
                    <a:t>TCAM</a:t>
                  </a:r>
                </a:p>
              </p:txBody>
            </p:sp>
            <p:grpSp>
              <p:nvGrpSpPr>
                <p:cNvPr id="24681" name="Group 46"/>
                <p:cNvGrpSpPr>
                  <a:grpSpLocks/>
                </p:cNvGrpSpPr>
                <p:nvPr/>
              </p:nvGrpSpPr>
              <p:grpSpPr bwMode="auto">
                <a:xfrm>
                  <a:off x="3855" y="1162"/>
                  <a:ext cx="590" cy="1099"/>
                  <a:chOff x="3810" y="1162"/>
                  <a:chExt cx="590" cy="1099"/>
                </a:xfrm>
              </p:grpSpPr>
              <p:sp>
                <p:nvSpPr>
                  <p:cNvPr id="24682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3810" y="1162"/>
                    <a:ext cx="590" cy="106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zh-TW" altLang="en-US" sz="1800"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4683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3810" y="1797"/>
                    <a:ext cx="59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24684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810" y="2092"/>
                    <a:ext cx="59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24685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3810" y="1434"/>
                    <a:ext cx="590" cy="227"/>
                  </a:xfrm>
                  <a:prstGeom prst="rect">
                    <a:avLst/>
                  </a:prstGeom>
                  <a:solidFill>
                    <a:srgbClr val="66CC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400">
                        <a:latin typeface="Times New Roman" panose="02020603050405020304" pitchFamily="18" charset="0"/>
                      </a:rPr>
                      <a:t>Free space</a:t>
                    </a:r>
                  </a:p>
                </p:txBody>
              </p:sp>
              <p:sp>
                <p:nvSpPr>
                  <p:cNvPr id="24686" name="Text Box 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78" y="1207"/>
                    <a:ext cx="477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400">
                        <a:latin typeface="Times New Roman" panose="02020603050405020304" pitchFamily="18" charset="0"/>
                      </a:rPr>
                      <a:t>Level 1</a:t>
                    </a:r>
                  </a:p>
                </p:txBody>
              </p:sp>
              <p:sp>
                <p:nvSpPr>
                  <p:cNvPr id="24687" name="Text Box 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78" y="1638"/>
                    <a:ext cx="477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400">
                        <a:latin typeface="Times New Roman" panose="02020603050405020304" pitchFamily="18" charset="0"/>
                      </a:rPr>
                      <a:t>Level 2</a:t>
                    </a:r>
                  </a:p>
                </p:txBody>
              </p:sp>
              <p:sp>
                <p:nvSpPr>
                  <p:cNvPr id="24688" name="Text Box 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78" y="2069"/>
                    <a:ext cx="499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400">
                        <a:latin typeface="Times New Roman" panose="02020603050405020304" pitchFamily="18" charset="0"/>
                      </a:rPr>
                      <a:t>Level M</a:t>
                    </a:r>
                  </a:p>
                </p:txBody>
              </p:sp>
            </p:grpSp>
          </p:grpSp>
          <p:sp>
            <p:nvSpPr>
              <p:cNvPr id="24679" name="Text Box 22"/>
              <p:cNvSpPr txBox="1">
                <a:spLocks noChangeArrowheads="1"/>
              </p:cNvSpPr>
              <p:nvPr/>
            </p:nvSpPr>
            <p:spPr bwMode="auto">
              <a:xfrm>
                <a:off x="3628" y="1207"/>
                <a:ext cx="305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1</a:t>
                </a:r>
              </a:p>
            </p:txBody>
          </p:sp>
        </p:grpSp>
        <p:sp>
          <p:nvSpPr>
            <p:cNvPr id="24676" name="Text Box 75"/>
            <p:cNvSpPr txBox="1">
              <a:spLocks noChangeArrowheads="1"/>
            </p:cNvSpPr>
            <p:nvPr/>
          </p:nvSpPr>
          <p:spPr bwMode="auto">
            <a:xfrm>
              <a:off x="4785" y="1570"/>
              <a:ext cx="158" cy="3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lnSpc>
                  <a:spcPct val="5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.</a:t>
              </a:r>
            </a:p>
            <a:p>
              <a:pPr eaLnBrk="1" hangingPunct="1">
                <a:lnSpc>
                  <a:spcPct val="5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.</a:t>
              </a:r>
            </a:p>
          </p:txBody>
        </p:sp>
      </p:grpSp>
      <p:graphicFrame>
        <p:nvGraphicFramePr>
          <p:cNvPr id="32909" name="Group 141"/>
          <p:cNvGraphicFramePr>
            <a:graphicFrameLocks noGrp="1"/>
          </p:cNvGraphicFramePr>
          <p:nvPr/>
        </p:nvGraphicFramePr>
        <p:xfrm>
          <a:off x="792163" y="2960688"/>
          <a:ext cx="5940425" cy="3360737"/>
        </p:xfrm>
        <a:graphic>
          <a:graphicData uri="http://schemas.openxmlformats.org/drawingml/2006/table">
            <a:tbl>
              <a:tblPr/>
              <a:tblGrid>
                <a:gridCol w="979487"/>
                <a:gridCol w="992188"/>
                <a:gridCol w="992187"/>
                <a:gridCol w="992188"/>
                <a:gridCol w="992187"/>
                <a:gridCol w="992188"/>
              </a:tblGrid>
              <a:tr h="3429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1" lang="zh-TW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AS2.0</a:t>
                      </a:r>
                    </a:p>
                  </a:txBody>
                  <a:tcPr marT="45724" marB="4572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AS1221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AS6447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V6Gene1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V6Gene2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6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Level 1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2808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867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2870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115709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123279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6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Level 2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184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62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205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2875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2770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6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Level 3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8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13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1048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794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6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Level 4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563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428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6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Level 5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269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183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6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Level 6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169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87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6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Level 7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130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71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6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Level 8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57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39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6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Level 9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23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27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6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Level 10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12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11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6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Level 11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6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8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Proposed Scheme (4/13)</a:t>
            </a:r>
            <a:endParaRPr lang="zh-TW" altLang="en-U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52500" lvl="1" indent="-495300">
              <a:buClr>
                <a:schemeClr val="tx1"/>
              </a:buClr>
              <a:buSzTx/>
              <a:buFontTx/>
              <a:buAutoNum type="arabicPeriod" startAt="2"/>
            </a:pPr>
            <a:endParaRPr lang="en-US" altLang="zh-TW" sz="200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952500" lvl="1" indent="-495300">
              <a:buClr>
                <a:schemeClr val="tx1"/>
              </a:buClr>
              <a:buSzTx/>
              <a:buFontTx/>
              <a:buAutoNum type="arabicPeriod" startAt="2"/>
            </a:pPr>
            <a:r>
              <a:rPr lang="en-US" altLang="zh-TW" sz="2000" smtClean="0">
                <a:solidFill>
                  <a:srgbClr val="FF0000"/>
                </a:solidFill>
                <a:latin typeface="Times New Roman" panose="02020603050405020304" pitchFamily="18" charset="0"/>
              </a:rPr>
              <a:t>We adds additional bits named “</a:t>
            </a:r>
            <a:r>
              <a:rPr lang="en-US" altLang="zh-TW" sz="2000" b="1" i="1" smtClean="0">
                <a:solidFill>
                  <a:srgbClr val="FF0000"/>
                </a:solidFill>
                <a:latin typeface="Times New Roman" panose="02020603050405020304" pitchFamily="18" charset="0"/>
              </a:rPr>
              <a:t>Level index”</a:t>
            </a:r>
            <a:r>
              <a:rPr lang="en-US" altLang="zh-TW" sz="2000" b="1" i="1" smtClean="0">
                <a:latin typeface="Times New Roman" panose="02020603050405020304" pitchFamily="18" charset="0"/>
              </a:rPr>
              <a:t> </a:t>
            </a:r>
          </a:p>
          <a:p>
            <a:pPr marL="952500" lvl="1" indent="-495300">
              <a:buClr>
                <a:schemeClr val="tx1"/>
              </a:buClr>
              <a:buSzTx/>
              <a:buFontTx/>
              <a:buNone/>
            </a:pPr>
            <a:r>
              <a:rPr lang="en-US" altLang="zh-TW" sz="2000" smtClean="0">
                <a:latin typeface="Times New Roman" panose="02020603050405020304" pitchFamily="18" charset="0"/>
              </a:rPr>
              <a:t>	in TCAM. To avoid spending cost to maintain </a:t>
            </a:r>
          </a:p>
          <a:p>
            <a:pPr marL="952500" lvl="1" indent="-495300">
              <a:buClr>
                <a:schemeClr val="tx1"/>
              </a:buClr>
              <a:buSzTx/>
              <a:buFontTx/>
              <a:buNone/>
            </a:pPr>
            <a:r>
              <a:rPr lang="en-US" altLang="zh-TW" sz="2000" smtClean="0">
                <a:latin typeface="Times New Roman" panose="02020603050405020304" pitchFamily="18" charset="0"/>
              </a:rPr>
              <a:t>	the trie structure.</a:t>
            </a:r>
          </a:p>
          <a:p>
            <a:pPr marL="1333500" lvl="2" indent="-419100"/>
            <a:r>
              <a:rPr lang="en-US" altLang="zh-TW" sz="1800" smtClean="0">
                <a:solidFill>
                  <a:srgbClr val="FF0000"/>
                </a:solidFill>
                <a:latin typeface="Times New Roman" panose="02020603050405020304" pitchFamily="18" charset="0"/>
              </a:rPr>
              <a:t>The length of </a:t>
            </a:r>
            <a:r>
              <a:rPr lang="en-US" altLang="zh-TW" sz="1800" b="1" i="1" smtClean="0">
                <a:solidFill>
                  <a:srgbClr val="FF0000"/>
                </a:solidFill>
                <a:latin typeface="Times New Roman" panose="02020603050405020304" pitchFamily="18" charset="0"/>
              </a:rPr>
              <a:t>level index</a:t>
            </a:r>
            <a:r>
              <a:rPr lang="en-US" altLang="zh-TW" sz="1800" smtClean="0">
                <a:solidFill>
                  <a:srgbClr val="FF0000"/>
                </a:solidFill>
                <a:latin typeface="Times New Roman" panose="02020603050405020304" pitchFamily="18" charset="0"/>
              </a:rPr>
              <a:t> is </a:t>
            </a:r>
            <a:r>
              <a:rPr lang="en-US" altLang="zh-TW" sz="1800" i="1" smtClean="0">
                <a:solidFill>
                  <a:srgbClr val="FF0000"/>
                </a:solidFill>
                <a:latin typeface="Times New Roman" panose="02020603050405020304" pitchFamily="18" charset="0"/>
              </a:rPr>
              <a:t>log</a:t>
            </a:r>
            <a:r>
              <a:rPr lang="en-US" altLang="zh-TW" sz="1800" i="1" baseline="-25000" smtClean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TW" sz="1800" i="1" smtClean="0">
                <a:solidFill>
                  <a:srgbClr val="FF0000"/>
                </a:solidFill>
                <a:latin typeface="Times New Roman" panose="02020603050405020304" pitchFamily="18" charset="0"/>
              </a:rPr>
              <a:t>L</a:t>
            </a:r>
            <a:r>
              <a:rPr lang="en-US" altLang="zh-TW" sz="1800" smtClean="0">
                <a:solidFill>
                  <a:srgbClr val="FF0000"/>
                </a:solidFill>
                <a:latin typeface="Times New Roman" panose="02020603050405020304" pitchFamily="18" charset="0"/>
              </a:rPr>
              <a:t> bits</a:t>
            </a:r>
            <a:endParaRPr lang="en-US" altLang="zh-TW" sz="1800" b="1" i="1" smtClean="0">
              <a:latin typeface="Times New Roman" panose="02020603050405020304" pitchFamily="18" charset="0"/>
            </a:endParaRPr>
          </a:p>
          <a:p>
            <a:pPr marL="952500" lvl="1" indent="-495300">
              <a:buClr>
                <a:schemeClr val="tx1"/>
              </a:buClr>
              <a:buSzTx/>
              <a:buFontTx/>
              <a:buNone/>
            </a:pPr>
            <a:r>
              <a:rPr lang="en-US" altLang="zh-TW" sz="2000" smtClean="0">
                <a:latin typeface="Times New Roman" panose="02020603050405020304" pitchFamily="18" charset="0"/>
              </a:rPr>
              <a:t>	</a:t>
            </a:r>
          </a:p>
          <a:p>
            <a:pPr marL="952500" lvl="1" indent="-495300">
              <a:buClr>
                <a:schemeClr val="tx1"/>
              </a:buClr>
              <a:buSzTx/>
              <a:buFontTx/>
              <a:buNone/>
            </a:pPr>
            <a:endParaRPr lang="en-US" altLang="zh-TW" sz="2000" smtClean="0">
              <a:latin typeface="Times New Roman" panose="02020603050405020304" pitchFamily="18" charset="0"/>
            </a:endParaRPr>
          </a:p>
          <a:p>
            <a:pPr marL="952500" lvl="1" indent="-495300">
              <a:buClr>
                <a:schemeClr val="tx1"/>
              </a:buClr>
              <a:buSzTx/>
              <a:buFont typeface="Arial Black" panose="020B0A04020102020204" pitchFamily="34" charset="0"/>
              <a:buAutoNum type="arabicPeriod" startAt="3"/>
            </a:pPr>
            <a:r>
              <a:rPr lang="en-US" altLang="zh-TW" sz="2000" smtClean="0">
                <a:latin typeface="Times New Roman" panose="02020603050405020304" pitchFamily="18" charset="0"/>
              </a:rPr>
              <a:t>Every level is associated with a </a:t>
            </a:r>
            <a:r>
              <a:rPr lang="en-US" altLang="zh-TW" sz="2000" smtClean="0">
                <a:solidFill>
                  <a:srgbClr val="FF0000"/>
                </a:solidFill>
                <a:latin typeface="Times New Roman" panose="02020603050405020304" pitchFamily="18" charset="0"/>
              </a:rPr>
              <a:t>link list called </a:t>
            </a:r>
            <a:r>
              <a:rPr lang="en-US" altLang="zh-TW" sz="2000" b="1" i="1" smtClean="0">
                <a:solidFill>
                  <a:srgbClr val="FF0000"/>
                </a:solidFill>
                <a:latin typeface="Times New Roman" panose="02020603050405020304" pitchFamily="18" charset="0"/>
              </a:rPr>
              <a:t>free_list</a:t>
            </a:r>
            <a:r>
              <a:rPr lang="en-US" altLang="zh-TW" sz="2000" smtClean="0">
                <a:solidFill>
                  <a:srgbClr val="FF0000"/>
                </a:solidFill>
                <a:latin typeface="Times New Roman" panose="02020603050405020304" pitchFamily="18" charset="0"/>
              </a:rPr>
              <a:t> to record its empty entries of this level</a:t>
            </a:r>
            <a:r>
              <a:rPr lang="en-US" altLang="zh-TW" sz="2000" smtClean="0">
                <a:latin typeface="Times New Roman" panose="02020603050405020304" pitchFamily="18" charset="0"/>
              </a:rPr>
              <a:t>.</a:t>
            </a:r>
          </a:p>
          <a:p>
            <a:pPr marL="952500" lvl="1" indent="-495300">
              <a:buClr>
                <a:schemeClr val="tx1"/>
              </a:buClr>
              <a:buSzTx/>
              <a:buFontTx/>
              <a:buNone/>
            </a:pPr>
            <a:endParaRPr lang="en-US" altLang="zh-TW" sz="2000" smtClean="0">
              <a:latin typeface="Times New Roman" panose="02020603050405020304" pitchFamily="18" charset="0"/>
            </a:endParaRPr>
          </a:p>
          <a:p>
            <a:pPr marL="952500" lvl="1" indent="-495300">
              <a:buClr>
                <a:schemeClr val="tx1"/>
              </a:buClr>
              <a:buSzTx/>
              <a:buFontTx/>
              <a:buNone/>
            </a:pPr>
            <a:endParaRPr lang="en-US" altLang="zh-TW" sz="200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1333500" lvl="2" indent="-419100">
              <a:buFontTx/>
              <a:buNone/>
            </a:pPr>
            <a:endParaRPr lang="zh-TW" altLang="en-US" sz="180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5604" name="Group 84"/>
          <p:cNvGrpSpPr>
            <a:grpSpLocks/>
          </p:cNvGrpSpPr>
          <p:nvPr/>
        </p:nvGrpSpPr>
        <p:grpSpPr bwMode="auto">
          <a:xfrm>
            <a:off x="6588125" y="1233488"/>
            <a:ext cx="1870075" cy="2139950"/>
            <a:chOff x="4037" y="2478"/>
            <a:chExt cx="1178" cy="1348"/>
          </a:xfrm>
        </p:grpSpPr>
        <p:grpSp>
          <p:nvGrpSpPr>
            <p:cNvPr id="25629" name="Group 83"/>
            <p:cNvGrpSpPr>
              <a:grpSpLocks/>
            </p:cNvGrpSpPr>
            <p:nvPr/>
          </p:nvGrpSpPr>
          <p:grpSpPr bwMode="auto">
            <a:xfrm>
              <a:off x="4037" y="2478"/>
              <a:ext cx="1178" cy="1348"/>
              <a:chOff x="4037" y="2478"/>
              <a:chExt cx="1178" cy="1348"/>
            </a:xfrm>
          </p:grpSpPr>
          <p:sp>
            <p:nvSpPr>
              <p:cNvPr id="25631" name="Text Box 23"/>
              <p:cNvSpPr txBox="1">
                <a:spLocks noChangeArrowheads="1"/>
              </p:cNvSpPr>
              <p:nvPr/>
            </p:nvSpPr>
            <p:spPr bwMode="auto">
              <a:xfrm>
                <a:off x="4853" y="2478"/>
                <a:ext cx="36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zh-TW" sz="1200" i="1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Level index</a:t>
                </a:r>
              </a:p>
            </p:txBody>
          </p:sp>
          <p:grpSp>
            <p:nvGrpSpPr>
              <p:cNvPr id="25632" name="Group 82"/>
              <p:cNvGrpSpPr>
                <a:grpSpLocks/>
              </p:cNvGrpSpPr>
              <p:nvPr/>
            </p:nvGrpSpPr>
            <p:grpSpPr bwMode="auto">
              <a:xfrm>
                <a:off x="4037" y="2568"/>
                <a:ext cx="1157" cy="1258"/>
                <a:chOff x="2358" y="2546"/>
                <a:chExt cx="1157" cy="1258"/>
              </a:xfrm>
            </p:grpSpPr>
            <p:grpSp>
              <p:nvGrpSpPr>
                <p:cNvPr id="25633" name="Group 81"/>
                <p:cNvGrpSpPr>
                  <a:grpSpLocks/>
                </p:cNvGrpSpPr>
                <p:nvPr/>
              </p:nvGrpSpPr>
              <p:grpSpPr bwMode="auto">
                <a:xfrm>
                  <a:off x="2358" y="2546"/>
                  <a:ext cx="1157" cy="1258"/>
                  <a:chOff x="2358" y="2546"/>
                  <a:chExt cx="1157" cy="1258"/>
                </a:xfrm>
              </p:grpSpPr>
              <p:sp>
                <p:nvSpPr>
                  <p:cNvPr id="25635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58" y="3612"/>
                    <a:ext cx="305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M+1</a:t>
                    </a:r>
                  </a:p>
                </p:txBody>
              </p:sp>
              <p:sp>
                <p:nvSpPr>
                  <p:cNvPr id="25636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21" y="2546"/>
                    <a:ext cx="408" cy="17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>
                        <a:latin typeface="Times New Roman" panose="02020603050405020304" pitchFamily="18" charset="0"/>
                      </a:rPr>
                      <a:t>TCAM</a:t>
                    </a:r>
                  </a:p>
                </p:txBody>
              </p:sp>
              <p:sp>
                <p:nvSpPr>
                  <p:cNvPr id="25637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2630" y="2705"/>
                    <a:ext cx="590" cy="106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zh-TW" altLang="en-US" sz="1800"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38" name="Text Box 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98" y="2750"/>
                    <a:ext cx="477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400">
                        <a:latin typeface="Times New Roman" panose="02020603050405020304" pitchFamily="18" charset="0"/>
                      </a:rPr>
                      <a:t>Level 1</a:t>
                    </a:r>
                  </a:p>
                </p:txBody>
              </p:sp>
              <p:sp>
                <p:nvSpPr>
                  <p:cNvPr id="25639" name="Text Box 6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98" y="3181"/>
                    <a:ext cx="477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400">
                        <a:latin typeface="Times New Roman" panose="02020603050405020304" pitchFamily="18" charset="0"/>
                      </a:rPr>
                      <a:t>Level 2</a:t>
                    </a:r>
                  </a:p>
                </p:txBody>
              </p:sp>
              <p:sp>
                <p:nvSpPr>
                  <p:cNvPr id="25640" name="Text Box 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98" y="3612"/>
                    <a:ext cx="499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400">
                        <a:latin typeface="Times New Roman" panose="02020603050405020304" pitchFamily="18" charset="0"/>
                      </a:rPr>
                      <a:t>Level M</a:t>
                    </a:r>
                  </a:p>
                </p:txBody>
              </p:sp>
              <p:sp>
                <p:nvSpPr>
                  <p:cNvPr id="25641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03" y="2750"/>
                    <a:ext cx="305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1</a:t>
                    </a:r>
                  </a:p>
                </p:txBody>
              </p:sp>
              <p:sp>
                <p:nvSpPr>
                  <p:cNvPr id="25642" name="Rectangle 64"/>
                  <p:cNvSpPr>
                    <a:spLocks noChangeArrowheads="1"/>
                  </p:cNvSpPr>
                  <p:nvPr/>
                </p:nvSpPr>
                <p:spPr bwMode="auto">
                  <a:xfrm>
                    <a:off x="3220" y="2704"/>
                    <a:ext cx="295" cy="106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zh-TW" altLang="en-US" sz="1800"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43" name="Rectangle 59"/>
                  <p:cNvSpPr>
                    <a:spLocks noChangeArrowheads="1"/>
                  </p:cNvSpPr>
                  <p:nvPr/>
                </p:nvSpPr>
                <p:spPr bwMode="auto">
                  <a:xfrm>
                    <a:off x="2630" y="2977"/>
                    <a:ext cx="885" cy="227"/>
                  </a:xfrm>
                  <a:prstGeom prst="rect">
                    <a:avLst/>
                  </a:prstGeom>
                  <a:solidFill>
                    <a:srgbClr val="66CC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zh-TW" sz="1400"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44" name="Text Box 6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31" y="2976"/>
                    <a:ext cx="612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400">
                        <a:latin typeface="Times New Roman" panose="02020603050405020304" pitchFamily="18" charset="0"/>
                      </a:rPr>
                      <a:t>Free space</a:t>
                    </a:r>
                  </a:p>
                </p:txBody>
              </p:sp>
              <p:sp>
                <p:nvSpPr>
                  <p:cNvPr id="25645" name="Text Box 7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66" y="2750"/>
                    <a:ext cx="136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400">
                        <a:latin typeface="Times New Roman" panose="02020603050405020304" pitchFamily="18" charset="0"/>
                      </a:rPr>
                      <a:t>1</a:t>
                    </a:r>
                  </a:p>
                </p:txBody>
              </p:sp>
              <p:sp>
                <p:nvSpPr>
                  <p:cNvPr id="25646" name="Text Box 7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66" y="3181"/>
                    <a:ext cx="136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400">
                        <a:latin typeface="Times New Roman" panose="02020603050405020304" pitchFamily="18" charset="0"/>
                      </a:rPr>
                      <a:t>2</a:t>
                    </a:r>
                  </a:p>
                </p:txBody>
              </p:sp>
              <p:sp>
                <p:nvSpPr>
                  <p:cNvPr id="25647" name="Line 5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30" y="3339"/>
                    <a:ext cx="885" cy="1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25648" name="Line 5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30" y="3634"/>
                    <a:ext cx="885" cy="1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25649" name="Text Box 7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66" y="3612"/>
                    <a:ext cx="136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400">
                        <a:latin typeface="Times New Roman" panose="02020603050405020304" pitchFamily="18" charset="0"/>
                      </a:rPr>
                      <a:t>M</a:t>
                    </a:r>
                  </a:p>
                </p:txBody>
              </p:sp>
              <p:sp>
                <p:nvSpPr>
                  <p:cNvPr id="25650" name="Text Box 7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35" y="3317"/>
                    <a:ext cx="158" cy="31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lnSpc>
                        <a:spcPct val="50000"/>
                      </a:lnSpc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800" b="1">
                        <a:latin typeface="Times New Roman" panose="02020603050405020304" pitchFamily="18" charset="0"/>
                      </a:rPr>
                      <a:t>.</a:t>
                    </a:r>
                  </a:p>
                  <a:p>
                    <a:pPr eaLnBrk="1" hangingPunct="1">
                      <a:lnSpc>
                        <a:spcPct val="50000"/>
                      </a:lnSpc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800" b="1">
                        <a:latin typeface="Times New Roman" panose="02020603050405020304" pitchFamily="18" charset="0"/>
                      </a:rPr>
                      <a:t>.</a:t>
                    </a:r>
                  </a:p>
                </p:txBody>
              </p:sp>
            </p:grpSp>
            <p:sp>
              <p:nvSpPr>
                <p:cNvPr id="25634" name="Line 68"/>
                <p:cNvSpPr>
                  <a:spLocks noChangeShapeType="1"/>
                </p:cNvSpPr>
                <p:nvPr/>
              </p:nvSpPr>
              <p:spPr bwMode="auto">
                <a:xfrm>
                  <a:off x="3220" y="2976"/>
                  <a:ext cx="0" cy="25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</p:grpSp>
        <p:sp>
          <p:nvSpPr>
            <p:cNvPr id="25630" name="Text Box 80"/>
            <p:cNvSpPr txBox="1">
              <a:spLocks noChangeArrowheads="1"/>
            </p:cNvSpPr>
            <p:nvPr/>
          </p:nvSpPr>
          <p:spPr bwMode="auto">
            <a:xfrm>
              <a:off x="4944" y="2999"/>
              <a:ext cx="1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Times New Roman" panose="02020603050405020304" pitchFamily="18" charset="0"/>
                </a:rPr>
                <a:t>0</a:t>
              </a:r>
            </a:p>
          </p:txBody>
        </p:sp>
      </p:grpSp>
      <p:grpSp>
        <p:nvGrpSpPr>
          <p:cNvPr id="25605" name="群組 47"/>
          <p:cNvGrpSpPr>
            <a:grpSpLocks/>
          </p:cNvGrpSpPr>
          <p:nvPr/>
        </p:nvGrpSpPr>
        <p:grpSpPr bwMode="auto">
          <a:xfrm>
            <a:off x="3600450" y="4905375"/>
            <a:ext cx="4608513" cy="781050"/>
            <a:chOff x="1835696" y="4869160"/>
            <a:chExt cx="4609157" cy="781055"/>
          </a:xfrm>
        </p:grpSpPr>
        <p:grpSp>
          <p:nvGrpSpPr>
            <p:cNvPr id="25609" name="Group 46"/>
            <p:cNvGrpSpPr>
              <a:grpSpLocks/>
            </p:cNvGrpSpPr>
            <p:nvPr/>
          </p:nvGrpSpPr>
          <p:grpSpPr bwMode="auto">
            <a:xfrm>
              <a:off x="1835696" y="4869160"/>
              <a:ext cx="646113" cy="503238"/>
              <a:chOff x="2676" y="3249"/>
              <a:chExt cx="407" cy="317"/>
            </a:xfrm>
          </p:grpSpPr>
          <p:grpSp>
            <p:nvGrpSpPr>
              <p:cNvPr id="25624" name="Group 45"/>
              <p:cNvGrpSpPr>
                <a:grpSpLocks/>
              </p:cNvGrpSpPr>
              <p:nvPr/>
            </p:nvGrpSpPr>
            <p:grpSpPr bwMode="auto">
              <a:xfrm>
                <a:off x="2676" y="3271"/>
                <a:ext cx="407" cy="295"/>
                <a:chOff x="2676" y="3271"/>
                <a:chExt cx="407" cy="295"/>
              </a:xfrm>
            </p:grpSpPr>
            <p:sp>
              <p:nvSpPr>
                <p:cNvPr id="25626" name="Rectangle 41"/>
                <p:cNvSpPr>
                  <a:spLocks noChangeArrowheads="1"/>
                </p:cNvSpPr>
                <p:nvPr/>
              </p:nvSpPr>
              <p:spPr bwMode="auto">
                <a:xfrm>
                  <a:off x="2676" y="3271"/>
                  <a:ext cx="204" cy="14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/>
                </a:p>
              </p:txBody>
            </p:sp>
            <p:sp>
              <p:nvSpPr>
                <p:cNvPr id="25627" name="Rectangle 42"/>
                <p:cNvSpPr>
                  <a:spLocks noChangeArrowheads="1"/>
                </p:cNvSpPr>
                <p:nvPr/>
              </p:nvSpPr>
              <p:spPr bwMode="auto">
                <a:xfrm>
                  <a:off x="2880" y="3271"/>
                  <a:ext cx="203" cy="14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/>
                </a:p>
              </p:txBody>
            </p:sp>
            <p:sp>
              <p:nvSpPr>
                <p:cNvPr id="25628" name="Line 39"/>
                <p:cNvSpPr>
                  <a:spLocks noChangeShapeType="1"/>
                </p:cNvSpPr>
                <p:nvPr/>
              </p:nvSpPr>
              <p:spPr bwMode="auto">
                <a:xfrm>
                  <a:off x="2973" y="3363"/>
                  <a:ext cx="0" cy="20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25625" name="Text Box 44"/>
              <p:cNvSpPr txBox="1">
                <a:spLocks noChangeArrowheads="1"/>
              </p:cNvSpPr>
              <p:nvPr/>
            </p:nvSpPr>
            <p:spPr bwMode="auto">
              <a:xfrm>
                <a:off x="2699" y="3249"/>
                <a:ext cx="183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endParaRPr lang="en-US" altLang="zh-TW" sz="1200"/>
              </a:p>
            </p:txBody>
          </p:sp>
        </p:grpSp>
        <p:sp>
          <p:nvSpPr>
            <p:cNvPr id="25610" name="Rectangle 50"/>
            <p:cNvSpPr>
              <a:spLocks noChangeArrowheads="1"/>
            </p:cNvSpPr>
            <p:nvPr/>
          </p:nvSpPr>
          <p:spPr bwMode="auto">
            <a:xfrm>
              <a:off x="2515841" y="5406554"/>
              <a:ext cx="322263" cy="233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/>
            </a:p>
          </p:txBody>
        </p:sp>
        <p:sp>
          <p:nvSpPr>
            <p:cNvPr id="25611" name="Text Box 52"/>
            <p:cNvSpPr txBox="1">
              <a:spLocks noChangeArrowheads="1"/>
            </p:cNvSpPr>
            <p:nvPr/>
          </p:nvSpPr>
          <p:spPr bwMode="auto">
            <a:xfrm>
              <a:off x="2123728" y="5373216"/>
              <a:ext cx="50323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pos</a:t>
              </a:r>
            </a:p>
          </p:txBody>
        </p:sp>
        <p:sp>
          <p:nvSpPr>
            <p:cNvPr id="25612" name="Text Box 62"/>
            <p:cNvSpPr txBox="1">
              <a:spLocks noChangeArrowheads="1"/>
            </p:cNvSpPr>
            <p:nvPr/>
          </p:nvSpPr>
          <p:spPr bwMode="auto">
            <a:xfrm>
              <a:off x="5724128" y="5373216"/>
              <a:ext cx="72072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NULL</a:t>
              </a:r>
            </a:p>
          </p:txBody>
        </p:sp>
        <p:grpSp>
          <p:nvGrpSpPr>
            <p:cNvPr id="25613" name="Group 59"/>
            <p:cNvGrpSpPr>
              <a:grpSpLocks/>
            </p:cNvGrpSpPr>
            <p:nvPr/>
          </p:nvGrpSpPr>
          <p:grpSpPr bwMode="auto">
            <a:xfrm>
              <a:off x="3380124" y="5406567"/>
              <a:ext cx="646113" cy="233363"/>
              <a:chOff x="3581" y="3678"/>
              <a:chExt cx="407" cy="147"/>
            </a:xfrm>
          </p:grpSpPr>
          <p:sp>
            <p:nvSpPr>
              <p:cNvPr id="25622" name="Rectangle 49"/>
              <p:cNvSpPr>
                <a:spLocks noChangeArrowheads="1"/>
              </p:cNvSpPr>
              <p:nvPr/>
            </p:nvSpPr>
            <p:spPr bwMode="auto">
              <a:xfrm>
                <a:off x="3581" y="3678"/>
                <a:ext cx="204" cy="14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/>
              </a:p>
            </p:txBody>
          </p:sp>
          <p:sp>
            <p:nvSpPr>
              <p:cNvPr id="25623" name="Rectangle 50"/>
              <p:cNvSpPr>
                <a:spLocks noChangeArrowheads="1"/>
              </p:cNvSpPr>
              <p:nvPr/>
            </p:nvSpPr>
            <p:spPr bwMode="auto">
              <a:xfrm>
                <a:off x="3785" y="3678"/>
                <a:ext cx="203" cy="14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/>
              </a:p>
            </p:txBody>
          </p:sp>
        </p:grpSp>
        <p:sp>
          <p:nvSpPr>
            <p:cNvPr id="25614" name="Text Box 52"/>
            <p:cNvSpPr txBox="1">
              <a:spLocks noChangeArrowheads="1"/>
            </p:cNvSpPr>
            <p:nvPr/>
          </p:nvSpPr>
          <p:spPr bwMode="auto">
            <a:xfrm>
              <a:off x="3311860" y="5373216"/>
              <a:ext cx="503238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pos</a:t>
              </a:r>
            </a:p>
          </p:txBody>
        </p:sp>
        <p:grpSp>
          <p:nvGrpSpPr>
            <p:cNvPr id="25615" name="Group 59"/>
            <p:cNvGrpSpPr>
              <a:grpSpLocks/>
            </p:cNvGrpSpPr>
            <p:nvPr/>
          </p:nvGrpSpPr>
          <p:grpSpPr bwMode="auto">
            <a:xfrm>
              <a:off x="4572000" y="5409220"/>
              <a:ext cx="646113" cy="233363"/>
              <a:chOff x="3581" y="3678"/>
              <a:chExt cx="407" cy="147"/>
            </a:xfrm>
          </p:grpSpPr>
          <p:sp>
            <p:nvSpPr>
              <p:cNvPr id="25620" name="Rectangle 49"/>
              <p:cNvSpPr>
                <a:spLocks noChangeArrowheads="1"/>
              </p:cNvSpPr>
              <p:nvPr/>
            </p:nvSpPr>
            <p:spPr bwMode="auto">
              <a:xfrm>
                <a:off x="3581" y="3678"/>
                <a:ext cx="204" cy="14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/>
              </a:p>
            </p:txBody>
          </p:sp>
          <p:sp>
            <p:nvSpPr>
              <p:cNvPr id="25621" name="Rectangle 50"/>
              <p:cNvSpPr>
                <a:spLocks noChangeArrowheads="1"/>
              </p:cNvSpPr>
              <p:nvPr/>
            </p:nvSpPr>
            <p:spPr bwMode="auto">
              <a:xfrm>
                <a:off x="3785" y="3678"/>
                <a:ext cx="203" cy="14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/>
              </a:p>
            </p:txBody>
          </p:sp>
        </p:grpSp>
        <p:sp>
          <p:nvSpPr>
            <p:cNvPr id="25616" name="Text Box 52"/>
            <p:cNvSpPr txBox="1">
              <a:spLocks noChangeArrowheads="1"/>
            </p:cNvSpPr>
            <p:nvPr/>
          </p:nvSpPr>
          <p:spPr bwMode="auto">
            <a:xfrm>
              <a:off x="4572000" y="5373216"/>
              <a:ext cx="503238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pos</a:t>
              </a:r>
            </a:p>
          </p:txBody>
        </p:sp>
        <p:cxnSp>
          <p:nvCxnSpPr>
            <p:cNvPr id="39" name="直線單箭頭接點 38"/>
            <p:cNvCxnSpPr/>
            <p:nvPr/>
          </p:nvCxnSpPr>
          <p:spPr>
            <a:xfrm>
              <a:off x="2699417" y="5516864"/>
              <a:ext cx="612861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單箭頭接點 39"/>
            <p:cNvCxnSpPr/>
            <p:nvPr/>
          </p:nvCxnSpPr>
          <p:spPr>
            <a:xfrm>
              <a:off x="3888621" y="5516864"/>
              <a:ext cx="611272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單箭頭接點 40"/>
            <p:cNvCxnSpPr/>
            <p:nvPr/>
          </p:nvCxnSpPr>
          <p:spPr>
            <a:xfrm>
              <a:off x="5076237" y="5516864"/>
              <a:ext cx="611272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直線單箭頭接點 42"/>
          <p:cNvCxnSpPr/>
          <p:nvPr/>
        </p:nvCxnSpPr>
        <p:spPr>
          <a:xfrm rot="10800000" flipV="1">
            <a:off x="3095625" y="5084763"/>
            <a:ext cx="576263" cy="179387"/>
          </a:xfrm>
          <a:prstGeom prst="straightConnector1">
            <a:avLst/>
          </a:prstGeom>
          <a:ln>
            <a:solidFill>
              <a:srgbClr val="C0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7" name="文字方塊 46"/>
          <p:cNvSpPr txBox="1">
            <a:spLocks noChangeArrowheads="1"/>
          </p:cNvSpPr>
          <p:nvPr/>
        </p:nvSpPr>
        <p:spPr bwMode="auto">
          <a:xfrm>
            <a:off x="1187450" y="5157788"/>
            <a:ext cx="19097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>
                <a:latin typeface="Times New Roman" panose="02020603050405020304" pitchFamily="18" charset="0"/>
              </a:rPr>
              <a:t>The free list of level 3</a:t>
            </a:r>
            <a:endParaRPr lang="zh-TW" altLang="en-US" sz="1400" b="1">
              <a:latin typeface="Times New Roman" panose="02020603050405020304" pitchFamily="18" charset="0"/>
            </a:endParaRPr>
          </a:p>
        </p:txBody>
      </p:sp>
      <p:sp>
        <p:nvSpPr>
          <p:cNvPr id="25608" name="投影片編號版面配置區 4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0515C0E-1A4E-4859-B661-93A14BC9E917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kumimoji="0" lang="en-US" altLang="zh-TW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群組 28"/>
          <p:cNvGrpSpPr>
            <a:grpSpLocks/>
          </p:cNvGrpSpPr>
          <p:nvPr/>
        </p:nvGrpSpPr>
        <p:grpSpPr bwMode="auto">
          <a:xfrm>
            <a:off x="5508625" y="2241550"/>
            <a:ext cx="1941513" cy="2916238"/>
            <a:chOff x="5364088" y="1916832"/>
            <a:chExt cx="1654308" cy="2628379"/>
          </a:xfrm>
        </p:grpSpPr>
        <p:grpSp>
          <p:nvGrpSpPr>
            <p:cNvPr id="26919" name="群組 24"/>
            <p:cNvGrpSpPr>
              <a:grpSpLocks/>
            </p:cNvGrpSpPr>
            <p:nvPr/>
          </p:nvGrpSpPr>
          <p:grpSpPr bwMode="auto">
            <a:xfrm>
              <a:off x="5364088" y="2384884"/>
              <a:ext cx="1090967" cy="2160327"/>
              <a:chOff x="5364088" y="2384884"/>
              <a:chExt cx="1090967" cy="2160327"/>
            </a:xfrm>
          </p:grpSpPr>
          <p:sp>
            <p:nvSpPr>
              <p:cNvPr id="26933" name="Rectangle 10"/>
              <p:cNvSpPr>
                <a:spLocks noChangeArrowheads="1"/>
              </p:cNvSpPr>
              <p:nvPr/>
            </p:nvSpPr>
            <p:spPr bwMode="auto">
              <a:xfrm>
                <a:off x="5364088" y="2384884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934" name="Rectangle 10"/>
              <p:cNvSpPr>
                <a:spLocks noChangeArrowheads="1"/>
              </p:cNvSpPr>
              <p:nvPr/>
            </p:nvSpPr>
            <p:spPr bwMode="auto">
              <a:xfrm>
                <a:off x="5364088" y="2600908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935" name="Rectangle 10"/>
              <p:cNvSpPr>
                <a:spLocks noChangeArrowheads="1"/>
              </p:cNvSpPr>
              <p:nvPr/>
            </p:nvSpPr>
            <p:spPr bwMode="auto">
              <a:xfrm>
                <a:off x="5364088" y="2816932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936" name="Rectangle 10"/>
              <p:cNvSpPr>
                <a:spLocks noChangeArrowheads="1"/>
              </p:cNvSpPr>
              <p:nvPr/>
            </p:nvSpPr>
            <p:spPr bwMode="auto">
              <a:xfrm>
                <a:off x="5364088" y="3032956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937" name="Rectangle 10"/>
              <p:cNvSpPr>
                <a:spLocks noChangeArrowheads="1"/>
              </p:cNvSpPr>
              <p:nvPr/>
            </p:nvSpPr>
            <p:spPr bwMode="auto">
              <a:xfrm>
                <a:off x="5364088" y="3248980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938" name="Rectangle 10"/>
              <p:cNvSpPr>
                <a:spLocks noChangeArrowheads="1"/>
              </p:cNvSpPr>
              <p:nvPr/>
            </p:nvSpPr>
            <p:spPr bwMode="auto">
              <a:xfrm>
                <a:off x="5364088" y="3465004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939" name="Rectangle 10"/>
              <p:cNvSpPr>
                <a:spLocks noChangeArrowheads="1"/>
              </p:cNvSpPr>
              <p:nvPr/>
            </p:nvSpPr>
            <p:spPr bwMode="auto">
              <a:xfrm>
                <a:off x="5364088" y="3681028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940" name="Rectangle 10"/>
              <p:cNvSpPr>
                <a:spLocks noChangeArrowheads="1"/>
              </p:cNvSpPr>
              <p:nvPr/>
            </p:nvSpPr>
            <p:spPr bwMode="auto">
              <a:xfrm>
                <a:off x="5364088" y="3897052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941" name="Rectangle 10"/>
              <p:cNvSpPr>
                <a:spLocks noChangeArrowheads="1"/>
              </p:cNvSpPr>
              <p:nvPr/>
            </p:nvSpPr>
            <p:spPr bwMode="auto">
              <a:xfrm>
                <a:off x="5364088" y="4113076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942" name="Rectangle 10"/>
              <p:cNvSpPr>
                <a:spLocks noChangeArrowheads="1"/>
              </p:cNvSpPr>
              <p:nvPr/>
            </p:nvSpPr>
            <p:spPr bwMode="auto">
              <a:xfrm>
                <a:off x="5364088" y="4329100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</p:grpSp>
        <p:grpSp>
          <p:nvGrpSpPr>
            <p:cNvPr id="26920" name="群組 23"/>
            <p:cNvGrpSpPr>
              <a:grpSpLocks/>
            </p:cNvGrpSpPr>
            <p:nvPr/>
          </p:nvGrpSpPr>
          <p:grpSpPr bwMode="auto">
            <a:xfrm>
              <a:off x="6444209" y="2384884"/>
              <a:ext cx="504055" cy="2160327"/>
              <a:chOff x="6444208" y="2384884"/>
              <a:chExt cx="648073" cy="2160327"/>
            </a:xfrm>
          </p:grpSpPr>
          <p:sp>
            <p:nvSpPr>
              <p:cNvPr id="26923" name="Rectangle 10"/>
              <p:cNvSpPr>
                <a:spLocks noChangeArrowheads="1"/>
              </p:cNvSpPr>
              <p:nvPr/>
            </p:nvSpPr>
            <p:spPr bwMode="auto">
              <a:xfrm>
                <a:off x="6444209" y="2384884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924" name="Rectangle 10"/>
              <p:cNvSpPr>
                <a:spLocks noChangeArrowheads="1"/>
              </p:cNvSpPr>
              <p:nvPr/>
            </p:nvSpPr>
            <p:spPr bwMode="auto">
              <a:xfrm>
                <a:off x="6444208" y="2600908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925" name="Rectangle 10"/>
              <p:cNvSpPr>
                <a:spLocks noChangeArrowheads="1"/>
              </p:cNvSpPr>
              <p:nvPr/>
            </p:nvSpPr>
            <p:spPr bwMode="auto">
              <a:xfrm>
                <a:off x="6444208" y="2816932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926" name="Rectangle 10"/>
              <p:cNvSpPr>
                <a:spLocks noChangeArrowheads="1"/>
              </p:cNvSpPr>
              <p:nvPr/>
            </p:nvSpPr>
            <p:spPr bwMode="auto">
              <a:xfrm>
                <a:off x="6444208" y="3032956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927" name="Rectangle 10"/>
              <p:cNvSpPr>
                <a:spLocks noChangeArrowheads="1"/>
              </p:cNvSpPr>
              <p:nvPr/>
            </p:nvSpPr>
            <p:spPr bwMode="auto">
              <a:xfrm>
                <a:off x="6444208" y="3248980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928" name="Rectangle 10"/>
              <p:cNvSpPr>
                <a:spLocks noChangeArrowheads="1"/>
              </p:cNvSpPr>
              <p:nvPr/>
            </p:nvSpPr>
            <p:spPr bwMode="auto">
              <a:xfrm>
                <a:off x="6444208" y="3465004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929" name="Rectangle 10"/>
              <p:cNvSpPr>
                <a:spLocks noChangeArrowheads="1"/>
              </p:cNvSpPr>
              <p:nvPr/>
            </p:nvSpPr>
            <p:spPr bwMode="auto">
              <a:xfrm>
                <a:off x="6444208" y="3681028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930" name="Rectangle 10"/>
              <p:cNvSpPr>
                <a:spLocks noChangeArrowheads="1"/>
              </p:cNvSpPr>
              <p:nvPr/>
            </p:nvSpPr>
            <p:spPr bwMode="auto">
              <a:xfrm>
                <a:off x="6444208" y="3897052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931" name="Rectangle 10"/>
              <p:cNvSpPr>
                <a:spLocks noChangeArrowheads="1"/>
              </p:cNvSpPr>
              <p:nvPr/>
            </p:nvSpPr>
            <p:spPr bwMode="auto">
              <a:xfrm>
                <a:off x="6444208" y="4113076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932" name="Rectangle 10"/>
              <p:cNvSpPr>
                <a:spLocks noChangeArrowheads="1"/>
              </p:cNvSpPr>
              <p:nvPr/>
            </p:nvSpPr>
            <p:spPr bwMode="auto">
              <a:xfrm>
                <a:off x="6444208" y="4329100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</p:grpSp>
        <p:sp>
          <p:nvSpPr>
            <p:cNvPr id="26921" name="文字方塊 25"/>
            <p:cNvSpPr txBox="1">
              <a:spLocks noChangeArrowheads="1"/>
            </p:cNvSpPr>
            <p:nvPr/>
          </p:nvSpPr>
          <p:spPr bwMode="auto">
            <a:xfrm>
              <a:off x="5544108" y="2024844"/>
              <a:ext cx="79208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>
                  <a:latin typeface="Times New Roman" panose="02020603050405020304" pitchFamily="18" charset="0"/>
                </a:rPr>
                <a:t>TCAM</a:t>
              </a:r>
              <a:endParaRPr lang="zh-TW" altLang="en-US" sz="1600">
                <a:latin typeface="Times New Roman" panose="02020603050405020304" pitchFamily="18" charset="0"/>
              </a:endParaRPr>
            </a:p>
          </p:txBody>
        </p:sp>
        <p:sp>
          <p:nvSpPr>
            <p:cNvPr id="26922" name="Text Box 23"/>
            <p:cNvSpPr txBox="1">
              <a:spLocks noChangeArrowheads="1"/>
            </p:cNvSpPr>
            <p:nvPr/>
          </p:nvSpPr>
          <p:spPr bwMode="auto">
            <a:xfrm>
              <a:off x="6444208" y="1916832"/>
              <a:ext cx="574188" cy="4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 i="1">
                  <a:solidFill>
                    <a:srgbClr val="C00000"/>
                  </a:solidFill>
                  <a:latin typeface="Times New Roman" panose="02020603050405020304" pitchFamily="18" charset="0"/>
                </a:rPr>
                <a:t>Level index</a:t>
              </a:r>
            </a:p>
          </p:txBody>
        </p:sp>
      </p:grp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304925"/>
            <a:ext cx="7696200" cy="5148263"/>
          </a:xfrm>
        </p:spPr>
        <p:txBody>
          <a:bodyPr/>
          <a:lstStyle/>
          <a:p>
            <a:r>
              <a:rPr lang="en-US" altLang="zh-TW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Initial</a:t>
            </a:r>
            <a:endParaRPr lang="zh-TW" altLang="en-US" sz="2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Proposed Scheme (5/13)</a:t>
            </a:r>
            <a:endParaRPr lang="zh-TW" altLang="en-US" smtClean="0"/>
          </a:p>
        </p:txBody>
      </p:sp>
      <p:sp>
        <p:nvSpPr>
          <p:cNvPr id="31" name="文字方塊 30"/>
          <p:cNvSpPr txBox="1">
            <a:spLocks noChangeArrowheads="1"/>
          </p:cNvSpPr>
          <p:nvPr/>
        </p:nvSpPr>
        <p:spPr bwMode="auto">
          <a:xfrm>
            <a:off x="2555875" y="3644900"/>
            <a:ext cx="1403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A : 1100</a:t>
            </a:r>
            <a:endParaRPr lang="zh-TW" altLang="en-US" sz="18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33" name="直線單箭頭接點 32"/>
          <p:cNvCxnSpPr/>
          <p:nvPr/>
        </p:nvCxnSpPr>
        <p:spPr>
          <a:xfrm>
            <a:off x="4176713" y="3824288"/>
            <a:ext cx="682625" cy="1587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接點 60"/>
          <p:cNvCxnSpPr/>
          <p:nvPr/>
        </p:nvCxnSpPr>
        <p:spPr>
          <a:xfrm>
            <a:off x="1042988" y="2384425"/>
            <a:ext cx="1260475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文字方塊 61"/>
          <p:cNvSpPr txBox="1">
            <a:spLocks noChangeArrowheads="1"/>
          </p:cNvSpPr>
          <p:nvPr/>
        </p:nvSpPr>
        <p:spPr bwMode="auto">
          <a:xfrm>
            <a:off x="2555875" y="3644900"/>
            <a:ext cx="1657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A : 1100</a:t>
            </a:r>
            <a:r>
              <a:rPr lang="en-US" altLang="zh-TW" sz="1800">
                <a:solidFill>
                  <a:srgbClr val="C00000"/>
                </a:solidFill>
                <a:latin typeface="Times New Roman" panose="02020603050405020304" pitchFamily="18" charset="0"/>
              </a:rPr>
              <a:t>001</a:t>
            </a:r>
            <a:endParaRPr lang="zh-TW" altLang="en-US" sz="18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09" name="文字方塊 67"/>
          <p:cNvSpPr txBox="1">
            <a:spLocks noChangeArrowheads="1"/>
          </p:cNvSpPr>
          <p:nvPr/>
        </p:nvSpPr>
        <p:spPr bwMode="auto">
          <a:xfrm>
            <a:off x="2555875" y="3644900"/>
            <a:ext cx="154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B : 1***</a:t>
            </a:r>
            <a:r>
              <a:rPr lang="en-US" altLang="zh-TW" sz="1800">
                <a:solidFill>
                  <a:srgbClr val="C00000"/>
                </a:solidFill>
                <a:latin typeface="Times New Roman" panose="02020603050405020304" pitchFamily="18" charset="0"/>
              </a:rPr>
              <a:t>001</a:t>
            </a:r>
            <a:endParaRPr lang="zh-TW" altLang="en-US" sz="18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5" name="群組 70"/>
          <p:cNvGrpSpPr>
            <a:grpSpLocks/>
          </p:cNvGrpSpPr>
          <p:nvPr/>
        </p:nvGrpSpPr>
        <p:grpSpPr bwMode="auto">
          <a:xfrm>
            <a:off x="2987675" y="3068638"/>
            <a:ext cx="1295400" cy="865187"/>
            <a:chOff x="3131840" y="3068960"/>
            <a:chExt cx="1296144" cy="864590"/>
          </a:xfrm>
        </p:grpSpPr>
        <p:sp>
          <p:nvSpPr>
            <p:cNvPr id="26916" name="Text Box 23"/>
            <p:cNvSpPr txBox="1">
              <a:spLocks noChangeArrowheads="1"/>
            </p:cNvSpPr>
            <p:nvPr/>
          </p:nvSpPr>
          <p:spPr bwMode="auto">
            <a:xfrm>
              <a:off x="3131840" y="3068960"/>
              <a:ext cx="12961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 i="1">
                  <a:solidFill>
                    <a:srgbClr val="C00000"/>
                  </a:solidFill>
                  <a:latin typeface="Times New Roman" panose="02020603050405020304" pitchFamily="18" charset="0"/>
                </a:rPr>
                <a:t>3-bits level index</a:t>
              </a:r>
            </a:p>
          </p:txBody>
        </p:sp>
        <p:cxnSp>
          <p:nvCxnSpPr>
            <p:cNvPr id="73" name="直線單箭頭接點 72"/>
            <p:cNvCxnSpPr/>
            <p:nvPr/>
          </p:nvCxnSpPr>
          <p:spPr>
            <a:xfrm rot="5400000" flipH="1" flipV="1">
              <a:off x="3618893" y="3482217"/>
              <a:ext cx="323627" cy="1589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矩形 73"/>
            <p:cNvSpPr/>
            <p:nvPr/>
          </p:nvSpPr>
          <p:spPr>
            <a:xfrm>
              <a:off x="3563888" y="3717799"/>
              <a:ext cx="360570" cy="215751"/>
            </a:xfrm>
            <a:prstGeom prst="rect">
              <a:avLst/>
            </a:prstGeom>
            <a:noFill/>
            <a:ln w="952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</p:grpSp>
      <p:sp>
        <p:nvSpPr>
          <p:cNvPr id="4112" name="文字方塊 75"/>
          <p:cNvSpPr txBox="1">
            <a:spLocks noChangeArrowheads="1"/>
          </p:cNvSpPr>
          <p:nvPr/>
        </p:nvSpPr>
        <p:spPr bwMode="auto">
          <a:xfrm>
            <a:off x="2555875" y="3644900"/>
            <a:ext cx="1403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B : 1***</a:t>
            </a:r>
            <a:endParaRPr lang="zh-TW" altLang="en-US" sz="18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6" name="文字方塊 76"/>
          <p:cNvSpPr txBox="1">
            <a:spLocks noChangeArrowheads="1"/>
          </p:cNvSpPr>
          <p:nvPr/>
        </p:nvSpPr>
        <p:spPr bwMode="auto">
          <a:xfrm>
            <a:off x="4932363" y="2744788"/>
            <a:ext cx="6477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0x0000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26637" name="文字方塊 77"/>
          <p:cNvSpPr txBox="1">
            <a:spLocks noChangeArrowheads="1"/>
          </p:cNvSpPr>
          <p:nvPr/>
        </p:nvSpPr>
        <p:spPr bwMode="auto">
          <a:xfrm>
            <a:off x="4932363" y="2960688"/>
            <a:ext cx="6477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0x0001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26638" name="文字方塊 78"/>
          <p:cNvSpPr txBox="1">
            <a:spLocks noChangeArrowheads="1"/>
          </p:cNvSpPr>
          <p:nvPr/>
        </p:nvSpPr>
        <p:spPr bwMode="auto">
          <a:xfrm>
            <a:off x="4932363" y="3213100"/>
            <a:ext cx="647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0x0010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26639" name="文字方塊 79"/>
          <p:cNvSpPr txBox="1">
            <a:spLocks noChangeArrowheads="1"/>
          </p:cNvSpPr>
          <p:nvPr/>
        </p:nvSpPr>
        <p:spPr bwMode="auto">
          <a:xfrm>
            <a:off x="4932363" y="3465513"/>
            <a:ext cx="647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0x0011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26640" name="文字方塊 80"/>
          <p:cNvSpPr txBox="1">
            <a:spLocks noChangeArrowheads="1"/>
          </p:cNvSpPr>
          <p:nvPr/>
        </p:nvSpPr>
        <p:spPr bwMode="auto">
          <a:xfrm>
            <a:off x="4932363" y="3716338"/>
            <a:ext cx="6477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0x0100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26641" name="文字方塊 81"/>
          <p:cNvSpPr txBox="1">
            <a:spLocks noChangeArrowheads="1"/>
          </p:cNvSpPr>
          <p:nvPr/>
        </p:nvSpPr>
        <p:spPr bwMode="auto">
          <a:xfrm>
            <a:off x="4932363" y="3933825"/>
            <a:ext cx="647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0x0101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26642" name="文字方塊 82"/>
          <p:cNvSpPr txBox="1">
            <a:spLocks noChangeArrowheads="1"/>
          </p:cNvSpPr>
          <p:nvPr/>
        </p:nvSpPr>
        <p:spPr bwMode="auto">
          <a:xfrm>
            <a:off x="4932363" y="4184650"/>
            <a:ext cx="6477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0x0110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26643" name="文字方塊 83"/>
          <p:cNvSpPr txBox="1">
            <a:spLocks noChangeArrowheads="1"/>
          </p:cNvSpPr>
          <p:nvPr/>
        </p:nvSpPr>
        <p:spPr bwMode="auto">
          <a:xfrm>
            <a:off x="4932363" y="4437063"/>
            <a:ext cx="6477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0x0111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26644" name="文字方塊 85"/>
          <p:cNvSpPr txBox="1">
            <a:spLocks noChangeArrowheads="1"/>
          </p:cNvSpPr>
          <p:nvPr/>
        </p:nvSpPr>
        <p:spPr bwMode="auto">
          <a:xfrm>
            <a:off x="4932363" y="4652963"/>
            <a:ext cx="6477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0x1000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26645" name="文字方塊 86"/>
          <p:cNvSpPr txBox="1">
            <a:spLocks noChangeArrowheads="1"/>
          </p:cNvSpPr>
          <p:nvPr/>
        </p:nvSpPr>
        <p:spPr bwMode="auto">
          <a:xfrm>
            <a:off x="4932363" y="4905375"/>
            <a:ext cx="647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0x1001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82" name="文字方塊 81"/>
          <p:cNvSpPr txBox="1">
            <a:spLocks noChangeArrowheads="1"/>
          </p:cNvSpPr>
          <p:nvPr/>
        </p:nvSpPr>
        <p:spPr bwMode="auto">
          <a:xfrm>
            <a:off x="7451725" y="3752850"/>
            <a:ext cx="1549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B cover A</a:t>
            </a:r>
            <a:endParaRPr lang="zh-TW" altLang="en-US" sz="1600">
              <a:latin typeface="Times New Roman" panose="02020603050405020304" pitchFamily="18" charset="0"/>
            </a:endParaRPr>
          </a:p>
        </p:txBody>
      </p:sp>
      <p:grpSp>
        <p:nvGrpSpPr>
          <p:cNvPr id="6" name="群組 120"/>
          <p:cNvGrpSpPr>
            <a:grpSpLocks/>
          </p:cNvGrpSpPr>
          <p:nvPr/>
        </p:nvGrpSpPr>
        <p:grpSpPr bwMode="auto">
          <a:xfrm>
            <a:off x="7380288" y="2744788"/>
            <a:ext cx="863600" cy="277812"/>
            <a:chOff x="7380311" y="2744928"/>
            <a:chExt cx="864199" cy="276999"/>
          </a:xfrm>
        </p:grpSpPr>
        <p:sp>
          <p:nvSpPr>
            <p:cNvPr id="86" name="右大括弧 85"/>
            <p:cNvSpPr/>
            <p:nvPr/>
          </p:nvSpPr>
          <p:spPr>
            <a:xfrm>
              <a:off x="7380311" y="2781333"/>
              <a:ext cx="179511" cy="215268"/>
            </a:xfrm>
            <a:prstGeom prst="rightBrac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26915" name="文字方塊 86"/>
            <p:cNvSpPr txBox="1">
              <a:spLocks noChangeArrowheads="1"/>
            </p:cNvSpPr>
            <p:nvPr/>
          </p:nvSpPr>
          <p:spPr bwMode="auto">
            <a:xfrm>
              <a:off x="7560434" y="2744928"/>
              <a:ext cx="68407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Level 1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群組 356"/>
          <p:cNvGrpSpPr>
            <a:grpSpLocks/>
          </p:cNvGrpSpPr>
          <p:nvPr/>
        </p:nvGrpSpPr>
        <p:grpSpPr bwMode="auto">
          <a:xfrm>
            <a:off x="7380288" y="4652963"/>
            <a:ext cx="863600" cy="276225"/>
            <a:chOff x="7380288" y="4905375"/>
            <a:chExt cx="863600" cy="276225"/>
          </a:xfrm>
        </p:grpSpPr>
        <p:sp>
          <p:nvSpPr>
            <p:cNvPr id="88" name="右大括弧 87"/>
            <p:cNvSpPr/>
            <p:nvPr/>
          </p:nvSpPr>
          <p:spPr>
            <a:xfrm>
              <a:off x="7380288" y="4941887"/>
              <a:ext cx="179387" cy="215900"/>
            </a:xfrm>
            <a:prstGeom prst="rightBrac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26913" name="文字方塊 88"/>
            <p:cNvSpPr txBox="1">
              <a:spLocks noChangeArrowheads="1"/>
            </p:cNvSpPr>
            <p:nvPr/>
          </p:nvSpPr>
          <p:spPr bwMode="auto">
            <a:xfrm>
              <a:off x="7559675" y="4905375"/>
              <a:ext cx="68421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Level 2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</p:grpSp>
      <p:sp>
        <p:nvSpPr>
          <p:cNvPr id="115" name="文字方塊 67"/>
          <p:cNvSpPr txBox="1">
            <a:spLocks noChangeArrowheads="1"/>
          </p:cNvSpPr>
          <p:nvPr/>
        </p:nvSpPr>
        <p:spPr bwMode="auto">
          <a:xfrm>
            <a:off x="2555875" y="3644900"/>
            <a:ext cx="15128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B : 1***</a:t>
            </a:r>
            <a:r>
              <a:rPr lang="en-US" altLang="zh-TW" sz="1800">
                <a:solidFill>
                  <a:srgbClr val="C00000"/>
                </a:solidFill>
                <a:latin typeface="Times New Roman" panose="02020603050405020304" pitchFamily="18" charset="0"/>
              </a:rPr>
              <a:t>010</a:t>
            </a:r>
            <a:endParaRPr lang="zh-TW" altLang="en-US" sz="18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120" name="直線接點 119"/>
          <p:cNvCxnSpPr/>
          <p:nvPr/>
        </p:nvCxnSpPr>
        <p:spPr>
          <a:xfrm>
            <a:off x="1042988" y="2600325"/>
            <a:ext cx="1260475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文字方塊 67"/>
          <p:cNvSpPr txBox="1">
            <a:spLocks noChangeArrowheads="1"/>
          </p:cNvSpPr>
          <p:nvPr/>
        </p:nvSpPr>
        <p:spPr bwMode="auto">
          <a:xfrm>
            <a:off x="2555875" y="3644900"/>
            <a:ext cx="15128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C : 11**</a:t>
            </a:r>
            <a:r>
              <a:rPr lang="en-US" altLang="zh-TW" sz="1800">
                <a:solidFill>
                  <a:srgbClr val="C00000"/>
                </a:solidFill>
                <a:latin typeface="Times New Roman" panose="02020603050405020304" pitchFamily="18" charset="0"/>
              </a:rPr>
              <a:t>001</a:t>
            </a:r>
            <a:endParaRPr lang="zh-TW" altLang="en-US" sz="18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8" name="文字方塊 67"/>
          <p:cNvSpPr txBox="1">
            <a:spLocks noChangeArrowheads="1"/>
          </p:cNvSpPr>
          <p:nvPr/>
        </p:nvSpPr>
        <p:spPr bwMode="auto">
          <a:xfrm>
            <a:off x="2555875" y="3644900"/>
            <a:ext cx="1403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C : 11**</a:t>
            </a:r>
            <a:endParaRPr lang="zh-TW" altLang="en-US" sz="18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2" name="文字方塊 67"/>
          <p:cNvSpPr txBox="1">
            <a:spLocks noChangeArrowheads="1"/>
          </p:cNvSpPr>
          <p:nvPr/>
        </p:nvSpPr>
        <p:spPr bwMode="auto">
          <a:xfrm>
            <a:off x="2555875" y="3644900"/>
            <a:ext cx="15128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C : 11**</a:t>
            </a:r>
            <a:r>
              <a:rPr lang="en-US" altLang="zh-TW" sz="1800">
                <a:solidFill>
                  <a:srgbClr val="C00000"/>
                </a:solidFill>
                <a:latin typeface="Times New Roman" panose="02020603050405020304" pitchFamily="18" charset="0"/>
              </a:rPr>
              <a:t>010</a:t>
            </a:r>
            <a:endParaRPr lang="zh-TW" altLang="en-US" sz="18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" name="文字方塊 67"/>
          <p:cNvSpPr txBox="1">
            <a:spLocks noChangeArrowheads="1"/>
          </p:cNvSpPr>
          <p:nvPr/>
        </p:nvSpPr>
        <p:spPr bwMode="auto">
          <a:xfrm>
            <a:off x="2555875" y="3644900"/>
            <a:ext cx="15128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B : 1***</a:t>
            </a:r>
            <a:r>
              <a:rPr lang="en-US" altLang="zh-TW" sz="1800">
                <a:solidFill>
                  <a:srgbClr val="C00000"/>
                </a:solidFill>
                <a:latin typeface="Times New Roman" panose="02020603050405020304" pitchFamily="18" charset="0"/>
              </a:rPr>
              <a:t>011</a:t>
            </a:r>
            <a:endParaRPr lang="zh-TW" altLang="en-US" sz="18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8" name="群組 355"/>
          <p:cNvGrpSpPr>
            <a:grpSpLocks/>
          </p:cNvGrpSpPr>
          <p:nvPr/>
        </p:nvGrpSpPr>
        <p:grpSpPr bwMode="auto">
          <a:xfrm>
            <a:off x="7380288" y="4905375"/>
            <a:ext cx="863600" cy="276225"/>
            <a:chOff x="7380945" y="4905164"/>
            <a:chExt cx="863600" cy="276225"/>
          </a:xfrm>
        </p:grpSpPr>
        <p:sp>
          <p:nvSpPr>
            <p:cNvPr id="225" name="右大括弧 224"/>
            <p:cNvSpPr/>
            <p:nvPr/>
          </p:nvSpPr>
          <p:spPr>
            <a:xfrm>
              <a:off x="7380945" y="4941677"/>
              <a:ext cx="179387" cy="215900"/>
            </a:xfrm>
            <a:prstGeom prst="rightBrac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26911" name="文字方塊 225"/>
            <p:cNvSpPr txBox="1">
              <a:spLocks noChangeArrowheads="1"/>
            </p:cNvSpPr>
            <p:nvPr/>
          </p:nvSpPr>
          <p:spPr bwMode="auto">
            <a:xfrm>
              <a:off x="7560332" y="4905164"/>
              <a:ext cx="68421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Level 3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9" name="群組 354"/>
          <p:cNvGrpSpPr>
            <a:grpSpLocks/>
          </p:cNvGrpSpPr>
          <p:nvPr/>
        </p:nvGrpSpPr>
        <p:grpSpPr bwMode="auto">
          <a:xfrm>
            <a:off x="7380288" y="4905375"/>
            <a:ext cx="863600" cy="276225"/>
            <a:chOff x="7380312" y="4653136"/>
            <a:chExt cx="864234" cy="276225"/>
          </a:xfrm>
        </p:grpSpPr>
        <p:sp>
          <p:nvSpPr>
            <p:cNvPr id="26908" name="文字方塊 222"/>
            <p:cNvSpPr txBox="1">
              <a:spLocks noChangeArrowheads="1"/>
            </p:cNvSpPr>
            <p:nvPr/>
          </p:nvSpPr>
          <p:spPr bwMode="auto">
            <a:xfrm>
              <a:off x="7560333" y="4653136"/>
              <a:ext cx="68421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Level 2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  <p:sp>
          <p:nvSpPr>
            <p:cNvPr id="227" name="右大括弧 226"/>
            <p:cNvSpPr/>
            <p:nvPr/>
          </p:nvSpPr>
          <p:spPr>
            <a:xfrm>
              <a:off x="7380312" y="4689649"/>
              <a:ext cx="179519" cy="215900"/>
            </a:xfrm>
            <a:prstGeom prst="rightBrac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</p:grpSp>
      <p:cxnSp>
        <p:nvCxnSpPr>
          <p:cNvPr id="229" name="直線接點 228"/>
          <p:cNvCxnSpPr/>
          <p:nvPr/>
        </p:nvCxnSpPr>
        <p:spPr>
          <a:xfrm>
            <a:off x="1042988" y="2852738"/>
            <a:ext cx="1260475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文字方塊 67"/>
          <p:cNvSpPr txBox="1">
            <a:spLocks noChangeArrowheads="1"/>
          </p:cNvSpPr>
          <p:nvPr/>
        </p:nvSpPr>
        <p:spPr bwMode="auto">
          <a:xfrm>
            <a:off x="2555875" y="3644900"/>
            <a:ext cx="154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D : 1101</a:t>
            </a:r>
            <a:r>
              <a:rPr lang="en-US" altLang="zh-TW" sz="1800">
                <a:solidFill>
                  <a:srgbClr val="C00000"/>
                </a:solidFill>
                <a:latin typeface="Times New Roman" panose="02020603050405020304" pitchFamily="18" charset="0"/>
              </a:rPr>
              <a:t>001</a:t>
            </a:r>
            <a:endParaRPr lang="zh-TW" altLang="en-US" sz="18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2" name="文字方塊 67"/>
          <p:cNvSpPr txBox="1">
            <a:spLocks noChangeArrowheads="1"/>
          </p:cNvSpPr>
          <p:nvPr/>
        </p:nvSpPr>
        <p:spPr bwMode="auto">
          <a:xfrm>
            <a:off x="2555875" y="3644900"/>
            <a:ext cx="1403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D : 1101</a:t>
            </a:r>
            <a:endParaRPr lang="zh-TW" altLang="en-US" sz="18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0" name="群組 120"/>
          <p:cNvGrpSpPr>
            <a:grpSpLocks/>
          </p:cNvGrpSpPr>
          <p:nvPr/>
        </p:nvGrpSpPr>
        <p:grpSpPr bwMode="auto">
          <a:xfrm>
            <a:off x="7380288" y="2781300"/>
            <a:ext cx="863600" cy="466725"/>
            <a:chOff x="7380312" y="2781329"/>
            <a:chExt cx="864198" cy="466176"/>
          </a:xfrm>
        </p:grpSpPr>
        <p:sp>
          <p:nvSpPr>
            <p:cNvPr id="384" name="右大括弧 383"/>
            <p:cNvSpPr/>
            <p:nvPr/>
          </p:nvSpPr>
          <p:spPr>
            <a:xfrm>
              <a:off x="7380312" y="2781329"/>
              <a:ext cx="179511" cy="466176"/>
            </a:xfrm>
            <a:prstGeom prst="rightBrac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26907" name="文字方塊 86"/>
            <p:cNvSpPr txBox="1">
              <a:spLocks noChangeArrowheads="1"/>
            </p:cNvSpPr>
            <p:nvPr/>
          </p:nvSpPr>
          <p:spPr bwMode="auto">
            <a:xfrm>
              <a:off x="7560434" y="2888519"/>
              <a:ext cx="68407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Level 1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</p:grpSp>
      <p:sp>
        <p:nvSpPr>
          <p:cNvPr id="411" name="文字方塊 410"/>
          <p:cNvSpPr txBox="1">
            <a:spLocks noChangeArrowheads="1"/>
          </p:cNvSpPr>
          <p:nvPr/>
        </p:nvSpPr>
        <p:spPr bwMode="auto">
          <a:xfrm>
            <a:off x="7451725" y="3752850"/>
            <a:ext cx="1549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B cover C</a:t>
            </a:r>
            <a:endParaRPr lang="zh-TW" altLang="en-US" sz="1600">
              <a:latin typeface="Times New Roman" panose="02020603050405020304" pitchFamily="18" charset="0"/>
            </a:endParaRPr>
          </a:p>
        </p:txBody>
      </p:sp>
      <p:cxnSp>
        <p:nvCxnSpPr>
          <p:cNvPr id="487" name="直線接點 486"/>
          <p:cNvCxnSpPr/>
          <p:nvPr/>
        </p:nvCxnSpPr>
        <p:spPr>
          <a:xfrm>
            <a:off x="1042988" y="3068638"/>
            <a:ext cx="1260475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直線接點 543"/>
          <p:cNvCxnSpPr/>
          <p:nvPr/>
        </p:nvCxnSpPr>
        <p:spPr>
          <a:xfrm>
            <a:off x="1042988" y="3321050"/>
            <a:ext cx="122555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3" name="文字方塊 352"/>
          <p:cNvSpPr txBox="1">
            <a:spLocks noChangeArrowheads="1"/>
          </p:cNvSpPr>
          <p:nvPr/>
        </p:nvSpPr>
        <p:spPr bwMode="auto">
          <a:xfrm>
            <a:off x="7451725" y="3752850"/>
            <a:ext cx="13684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Disjoint</a:t>
            </a:r>
            <a:endParaRPr lang="zh-TW" altLang="en-US" sz="1600">
              <a:latin typeface="Times New Roman" panose="02020603050405020304" pitchFamily="18" charset="0"/>
            </a:endParaRPr>
          </a:p>
        </p:txBody>
      </p:sp>
      <p:cxnSp>
        <p:nvCxnSpPr>
          <p:cNvPr id="408" name="直線接點 407"/>
          <p:cNvCxnSpPr/>
          <p:nvPr/>
        </p:nvCxnSpPr>
        <p:spPr>
          <a:xfrm>
            <a:off x="1042988" y="3536950"/>
            <a:ext cx="1260475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直線接點 439"/>
          <p:cNvCxnSpPr/>
          <p:nvPr/>
        </p:nvCxnSpPr>
        <p:spPr>
          <a:xfrm>
            <a:off x="1042988" y="3752850"/>
            <a:ext cx="1260475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群組 784"/>
          <p:cNvGrpSpPr>
            <a:grpSpLocks/>
          </p:cNvGrpSpPr>
          <p:nvPr/>
        </p:nvGrpSpPr>
        <p:grpSpPr bwMode="auto">
          <a:xfrm>
            <a:off x="7380288" y="2781300"/>
            <a:ext cx="863600" cy="2400300"/>
            <a:chOff x="8100392" y="2780928"/>
            <a:chExt cx="863600" cy="2400461"/>
          </a:xfrm>
        </p:grpSpPr>
        <p:grpSp>
          <p:nvGrpSpPr>
            <p:cNvPr id="26894" name="群組 355"/>
            <p:cNvGrpSpPr>
              <a:grpSpLocks/>
            </p:cNvGrpSpPr>
            <p:nvPr/>
          </p:nvGrpSpPr>
          <p:grpSpPr bwMode="auto">
            <a:xfrm>
              <a:off x="8100392" y="4653136"/>
              <a:ext cx="863600" cy="276225"/>
              <a:chOff x="7380945" y="4905164"/>
              <a:chExt cx="863600" cy="276225"/>
            </a:xfrm>
          </p:grpSpPr>
          <p:sp>
            <p:nvSpPr>
              <p:cNvPr id="377" name="右大括弧 376"/>
              <p:cNvSpPr/>
              <p:nvPr/>
            </p:nvSpPr>
            <p:spPr>
              <a:xfrm>
                <a:off x="7380945" y="4941259"/>
                <a:ext cx="179387" cy="215915"/>
              </a:xfrm>
              <a:prstGeom prst="rightBrace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sp>
            <p:nvSpPr>
              <p:cNvPr id="26905" name="文字方塊 225"/>
              <p:cNvSpPr txBox="1">
                <a:spLocks noChangeArrowheads="1"/>
              </p:cNvSpPr>
              <p:nvPr/>
            </p:nvSpPr>
            <p:spPr bwMode="auto">
              <a:xfrm>
                <a:off x="7560332" y="4905164"/>
                <a:ext cx="684213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</a:rPr>
                  <a:t>Level 3</a:t>
                </a:r>
                <a:endParaRPr lang="zh-TW" altLang="en-US" sz="12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26895" name="群組 354"/>
            <p:cNvGrpSpPr>
              <a:grpSpLocks/>
            </p:cNvGrpSpPr>
            <p:nvPr/>
          </p:nvGrpSpPr>
          <p:grpSpPr bwMode="auto">
            <a:xfrm>
              <a:off x="8100392" y="4905164"/>
              <a:ext cx="863600" cy="276225"/>
              <a:chOff x="7380312" y="4653136"/>
              <a:chExt cx="864233" cy="276225"/>
            </a:xfrm>
          </p:grpSpPr>
          <p:sp>
            <p:nvSpPr>
              <p:cNvPr id="26902" name="文字方塊 222"/>
              <p:cNvSpPr txBox="1">
                <a:spLocks noChangeArrowheads="1"/>
              </p:cNvSpPr>
              <p:nvPr/>
            </p:nvSpPr>
            <p:spPr bwMode="auto">
              <a:xfrm>
                <a:off x="7560332" y="4653136"/>
                <a:ext cx="684213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</a:rPr>
                  <a:t>Level 4</a:t>
                </a:r>
                <a:endParaRPr lang="zh-TW" altLang="en-US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1" name="右大括弧 380"/>
              <p:cNvSpPr/>
              <p:nvPr/>
            </p:nvSpPr>
            <p:spPr>
              <a:xfrm>
                <a:off x="7380312" y="4689633"/>
                <a:ext cx="179518" cy="215915"/>
              </a:xfrm>
              <a:prstGeom prst="rightBrace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</p:grpSp>
        <p:grpSp>
          <p:nvGrpSpPr>
            <p:cNvPr id="26896" name="群組 120"/>
            <p:cNvGrpSpPr>
              <a:grpSpLocks/>
            </p:cNvGrpSpPr>
            <p:nvPr/>
          </p:nvGrpSpPr>
          <p:grpSpPr bwMode="auto">
            <a:xfrm>
              <a:off x="8100392" y="2780928"/>
              <a:ext cx="863600" cy="935038"/>
              <a:chOff x="7380312" y="2781329"/>
              <a:chExt cx="864221" cy="466176"/>
            </a:xfrm>
          </p:grpSpPr>
          <p:sp>
            <p:nvSpPr>
              <p:cNvPr id="438" name="右大括弧 437"/>
              <p:cNvSpPr/>
              <p:nvPr/>
            </p:nvSpPr>
            <p:spPr>
              <a:xfrm>
                <a:off x="7380312" y="2781329"/>
                <a:ext cx="179516" cy="466207"/>
              </a:xfrm>
              <a:prstGeom prst="rightBrace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sp>
            <p:nvSpPr>
              <p:cNvPr id="26901" name="文字方塊 86"/>
              <p:cNvSpPr txBox="1">
                <a:spLocks noChangeArrowheads="1"/>
              </p:cNvSpPr>
              <p:nvPr/>
            </p:nvSpPr>
            <p:spPr bwMode="auto">
              <a:xfrm>
                <a:off x="7560457" y="2942698"/>
                <a:ext cx="684076" cy="137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</a:rPr>
                  <a:t>Level 1</a:t>
                </a:r>
                <a:endParaRPr lang="zh-TW" altLang="en-US" sz="12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26897" name="群組 356"/>
            <p:cNvGrpSpPr>
              <a:grpSpLocks/>
            </p:cNvGrpSpPr>
            <p:nvPr/>
          </p:nvGrpSpPr>
          <p:grpSpPr bwMode="auto">
            <a:xfrm>
              <a:off x="8100392" y="4221088"/>
              <a:ext cx="863600" cy="468313"/>
              <a:chOff x="7380289" y="4923060"/>
              <a:chExt cx="864232" cy="244746"/>
            </a:xfrm>
          </p:grpSpPr>
          <p:sp>
            <p:nvSpPr>
              <p:cNvPr id="497" name="右大括弧 496"/>
              <p:cNvSpPr/>
              <p:nvPr/>
            </p:nvSpPr>
            <p:spPr>
              <a:xfrm>
                <a:off x="7380289" y="4922955"/>
                <a:ext cx="179518" cy="244762"/>
              </a:xfrm>
              <a:prstGeom prst="rightBrace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sp>
            <p:nvSpPr>
              <p:cNvPr id="26899" name="文字方塊 88"/>
              <p:cNvSpPr txBox="1">
                <a:spLocks noChangeArrowheads="1"/>
              </p:cNvSpPr>
              <p:nvPr/>
            </p:nvSpPr>
            <p:spPr bwMode="auto">
              <a:xfrm>
                <a:off x="7560308" y="4980686"/>
                <a:ext cx="684213" cy="1448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</a:rPr>
                  <a:t>Level 2</a:t>
                </a:r>
                <a:endParaRPr lang="zh-TW" altLang="en-US" sz="1200">
                  <a:latin typeface="Times New Roman" panose="02020603050405020304" pitchFamily="18" charset="0"/>
                </a:endParaRPr>
              </a:p>
            </p:txBody>
          </p:sp>
        </p:grpSp>
      </p:grpSp>
      <p:cxnSp>
        <p:nvCxnSpPr>
          <p:cNvPr id="543" name="直線接點 542"/>
          <p:cNvCxnSpPr/>
          <p:nvPr/>
        </p:nvCxnSpPr>
        <p:spPr>
          <a:xfrm>
            <a:off x="1042988" y="4005263"/>
            <a:ext cx="1260475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669" name="Object 538"/>
          <p:cNvGraphicFramePr>
            <a:graphicFrameLocks noChangeAspect="1"/>
          </p:cNvGraphicFramePr>
          <p:nvPr/>
        </p:nvGraphicFramePr>
        <p:xfrm>
          <a:off x="1150938" y="2024063"/>
          <a:ext cx="1162050" cy="237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43" name="Document" r:id="rId4" imgW="1169727" imgH="2376445" progId="Word.Document.8">
                  <p:embed/>
                </p:oleObj>
              </mc:Choice>
              <mc:Fallback>
                <p:oleObj name="Document" r:id="rId4" imgW="1169727" imgH="2376445" progId="Word.Document.8">
                  <p:embed/>
                  <p:pic>
                    <p:nvPicPr>
                      <p:cNvPr id="0" name="Object 5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938" y="2024063"/>
                        <a:ext cx="1162050" cy="237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70" name="投影片編號版面配置區 53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EE25AD1-DA66-45C1-B843-E6C3DB5A7968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kumimoji="0" lang="en-US" altLang="zh-TW" sz="1400"/>
          </a:p>
        </p:txBody>
      </p:sp>
      <p:grpSp>
        <p:nvGrpSpPr>
          <p:cNvPr id="16" name="群組 70"/>
          <p:cNvGrpSpPr>
            <a:grpSpLocks/>
          </p:cNvGrpSpPr>
          <p:nvPr/>
        </p:nvGrpSpPr>
        <p:grpSpPr bwMode="auto">
          <a:xfrm>
            <a:off x="3240088" y="3068638"/>
            <a:ext cx="1079500" cy="865187"/>
            <a:chOff x="3347987" y="3068959"/>
            <a:chExt cx="1080740" cy="864594"/>
          </a:xfrm>
        </p:grpSpPr>
        <p:sp>
          <p:nvSpPr>
            <p:cNvPr id="26891" name="Text Box 23"/>
            <p:cNvSpPr txBox="1">
              <a:spLocks noChangeArrowheads="1"/>
            </p:cNvSpPr>
            <p:nvPr/>
          </p:nvSpPr>
          <p:spPr bwMode="auto">
            <a:xfrm>
              <a:off x="3347987" y="3068959"/>
              <a:ext cx="1080740" cy="277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 i="1">
                  <a:solidFill>
                    <a:srgbClr val="C00000"/>
                  </a:solidFill>
                  <a:latin typeface="Times New Roman" panose="02020603050405020304" pitchFamily="18" charset="0"/>
                </a:rPr>
                <a:t>level index+1</a:t>
              </a:r>
            </a:p>
          </p:txBody>
        </p:sp>
        <p:cxnSp>
          <p:nvCxnSpPr>
            <p:cNvPr id="118" name="直線單箭頭接點 117"/>
            <p:cNvCxnSpPr/>
            <p:nvPr/>
          </p:nvCxnSpPr>
          <p:spPr>
            <a:xfrm rot="5400000" flipH="1" flipV="1">
              <a:off x="3619264" y="3482217"/>
              <a:ext cx="323628" cy="1589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矩形 118"/>
            <p:cNvSpPr/>
            <p:nvPr/>
          </p:nvSpPr>
          <p:spPr>
            <a:xfrm>
              <a:off x="3527580" y="3717801"/>
              <a:ext cx="360777" cy="215752"/>
            </a:xfrm>
            <a:prstGeom prst="rect">
              <a:avLst/>
            </a:prstGeom>
            <a:noFill/>
            <a:ln w="952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</p:grpSp>
      <p:grpSp>
        <p:nvGrpSpPr>
          <p:cNvPr id="17" name="群組 341"/>
          <p:cNvGrpSpPr>
            <a:grpSpLocks/>
          </p:cNvGrpSpPr>
          <p:nvPr/>
        </p:nvGrpSpPr>
        <p:grpSpPr bwMode="auto">
          <a:xfrm>
            <a:off x="863600" y="4689475"/>
            <a:ext cx="3313113" cy="1368425"/>
            <a:chOff x="5004048" y="5337212"/>
            <a:chExt cx="3313112" cy="1368425"/>
          </a:xfrm>
        </p:grpSpPr>
        <p:grpSp>
          <p:nvGrpSpPr>
            <p:cNvPr id="26849" name="群組 181"/>
            <p:cNvGrpSpPr>
              <a:grpSpLocks/>
            </p:cNvGrpSpPr>
            <p:nvPr/>
          </p:nvGrpSpPr>
          <p:grpSpPr bwMode="auto">
            <a:xfrm>
              <a:off x="5004050" y="5337212"/>
              <a:ext cx="3313113" cy="1384094"/>
              <a:chOff x="5004050" y="5337212"/>
              <a:chExt cx="3313113" cy="1384094"/>
            </a:xfrm>
          </p:grpSpPr>
          <p:grpSp>
            <p:nvGrpSpPr>
              <p:cNvPr id="26851" name="Group 353"/>
              <p:cNvGrpSpPr>
                <a:grpSpLocks/>
              </p:cNvGrpSpPr>
              <p:nvPr/>
            </p:nvGrpSpPr>
            <p:grpSpPr bwMode="auto">
              <a:xfrm>
                <a:off x="5004050" y="5337212"/>
                <a:ext cx="3313113" cy="1384094"/>
                <a:chOff x="3220" y="2591"/>
                <a:chExt cx="1815" cy="795"/>
              </a:xfrm>
            </p:grpSpPr>
            <p:grpSp>
              <p:nvGrpSpPr>
                <p:cNvPr id="26853" name="Group 306"/>
                <p:cNvGrpSpPr>
                  <a:grpSpLocks/>
                </p:cNvGrpSpPr>
                <p:nvPr/>
              </p:nvGrpSpPr>
              <p:grpSpPr bwMode="auto">
                <a:xfrm>
                  <a:off x="3288" y="2598"/>
                  <a:ext cx="1002" cy="788"/>
                  <a:chOff x="7840" y="3106"/>
                  <a:chExt cx="2179" cy="1742"/>
                </a:xfrm>
              </p:grpSpPr>
              <p:sp>
                <p:nvSpPr>
                  <p:cNvPr id="26862" name="Line 30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623" y="4347"/>
                    <a:ext cx="613" cy="199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grpSp>
                <p:nvGrpSpPr>
                  <p:cNvPr id="26863" name="Group 308"/>
                  <p:cNvGrpSpPr>
                    <a:grpSpLocks/>
                  </p:cNvGrpSpPr>
                  <p:nvPr/>
                </p:nvGrpSpPr>
                <p:grpSpPr bwMode="auto">
                  <a:xfrm>
                    <a:off x="9719" y="3106"/>
                    <a:ext cx="298" cy="302"/>
                    <a:chOff x="2620" y="6552"/>
                    <a:chExt cx="341" cy="340"/>
                  </a:xfrm>
                </p:grpSpPr>
                <p:sp>
                  <p:nvSpPr>
                    <p:cNvPr id="26889" name="Oval 3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20" y="6552"/>
                      <a:ext cx="341" cy="34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zh-TW" altLang="en-US" sz="1800"/>
                    </a:p>
                  </p:txBody>
                </p:sp>
                <p:sp>
                  <p:nvSpPr>
                    <p:cNvPr id="26890" name="Text Box 31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722" y="6596"/>
                      <a:ext cx="162" cy="25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400" b="1">
                          <a:solidFill>
                            <a:srgbClr val="000000"/>
                          </a:solidFill>
                        </a:rPr>
                        <a:t>B</a:t>
                      </a:r>
                      <a:endParaRPr lang="en-US" altLang="zh-TW" sz="2400" b="1"/>
                    </a:p>
                  </p:txBody>
                </p:sp>
              </p:grpSp>
              <p:grpSp>
                <p:nvGrpSpPr>
                  <p:cNvPr id="26864" name="Group 311"/>
                  <p:cNvGrpSpPr>
                    <a:grpSpLocks/>
                  </p:cNvGrpSpPr>
                  <p:nvPr/>
                </p:nvGrpSpPr>
                <p:grpSpPr bwMode="auto">
                  <a:xfrm>
                    <a:off x="7840" y="4546"/>
                    <a:ext cx="298" cy="302"/>
                    <a:chOff x="7930" y="5936"/>
                    <a:chExt cx="341" cy="340"/>
                  </a:xfrm>
                </p:grpSpPr>
                <p:sp>
                  <p:nvSpPr>
                    <p:cNvPr id="26887" name="Oval 3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930" y="5936"/>
                      <a:ext cx="341" cy="34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zh-TW" altLang="en-US" sz="1800"/>
                    </a:p>
                  </p:txBody>
                </p:sp>
                <p:sp>
                  <p:nvSpPr>
                    <p:cNvPr id="26888" name="Text Box 31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032" y="5980"/>
                      <a:ext cx="162" cy="25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400" b="1">
                          <a:solidFill>
                            <a:srgbClr val="000000"/>
                          </a:solidFill>
                        </a:rPr>
                        <a:t>H</a:t>
                      </a:r>
                      <a:endParaRPr lang="en-US" altLang="zh-TW" sz="2400" b="1"/>
                    </a:p>
                  </p:txBody>
                </p:sp>
              </p:grpSp>
              <p:grpSp>
                <p:nvGrpSpPr>
                  <p:cNvPr id="26865" name="Group 314"/>
                  <p:cNvGrpSpPr>
                    <a:grpSpLocks/>
                  </p:cNvGrpSpPr>
                  <p:nvPr/>
                </p:nvGrpSpPr>
                <p:grpSpPr bwMode="auto">
                  <a:xfrm>
                    <a:off x="9108" y="4071"/>
                    <a:ext cx="297" cy="302"/>
                    <a:chOff x="9387" y="5941"/>
                    <a:chExt cx="341" cy="340"/>
                  </a:xfrm>
                </p:grpSpPr>
                <p:sp>
                  <p:nvSpPr>
                    <p:cNvPr id="26885" name="Oval 3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87" y="5941"/>
                      <a:ext cx="341" cy="34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zh-TW" altLang="en-US" sz="1800"/>
                    </a:p>
                  </p:txBody>
                </p:sp>
                <p:sp>
                  <p:nvSpPr>
                    <p:cNvPr id="26886" name="Text Box 3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436" y="5992"/>
                      <a:ext cx="162" cy="25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400" b="1">
                          <a:solidFill>
                            <a:srgbClr val="000000"/>
                          </a:solidFill>
                        </a:rPr>
                        <a:t>G</a:t>
                      </a:r>
                      <a:endParaRPr lang="en-US" altLang="zh-TW" sz="2400" b="1"/>
                    </a:p>
                  </p:txBody>
                </p:sp>
              </p:grpSp>
              <p:grpSp>
                <p:nvGrpSpPr>
                  <p:cNvPr id="26866" name="Group 317"/>
                  <p:cNvGrpSpPr>
                    <a:grpSpLocks/>
                  </p:cNvGrpSpPr>
                  <p:nvPr/>
                </p:nvGrpSpPr>
                <p:grpSpPr bwMode="auto">
                  <a:xfrm>
                    <a:off x="8466" y="4546"/>
                    <a:ext cx="299" cy="302"/>
                    <a:chOff x="7930" y="5936"/>
                    <a:chExt cx="341" cy="340"/>
                  </a:xfrm>
                </p:grpSpPr>
                <p:sp>
                  <p:nvSpPr>
                    <p:cNvPr id="26883" name="Oval 3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930" y="5936"/>
                      <a:ext cx="341" cy="34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zh-TW" altLang="en-US" sz="1800"/>
                    </a:p>
                  </p:txBody>
                </p:sp>
                <p:sp>
                  <p:nvSpPr>
                    <p:cNvPr id="26884" name="Text Box 3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032" y="5980"/>
                      <a:ext cx="162" cy="25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400" b="1"/>
                        <a:t>A</a:t>
                      </a:r>
                      <a:endParaRPr lang="en-US" altLang="zh-TW" sz="2400" b="1"/>
                    </a:p>
                  </p:txBody>
                </p:sp>
              </p:grpSp>
              <p:grpSp>
                <p:nvGrpSpPr>
                  <p:cNvPr id="26867" name="Group 320"/>
                  <p:cNvGrpSpPr>
                    <a:grpSpLocks/>
                  </p:cNvGrpSpPr>
                  <p:nvPr/>
                </p:nvGrpSpPr>
                <p:grpSpPr bwMode="auto">
                  <a:xfrm>
                    <a:off x="9092" y="4546"/>
                    <a:ext cx="297" cy="302"/>
                    <a:chOff x="7930" y="5936"/>
                    <a:chExt cx="341" cy="340"/>
                  </a:xfrm>
                </p:grpSpPr>
                <p:sp>
                  <p:nvSpPr>
                    <p:cNvPr id="26881" name="Oval 3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930" y="5936"/>
                      <a:ext cx="341" cy="34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zh-TW" altLang="en-US" sz="1800"/>
                    </a:p>
                  </p:txBody>
                </p:sp>
                <p:sp>
                  <p:nvSpPr>
                    <p:cNvPr id="26882" name="Text Box 32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032" y="5980"/>
                      <a:ext cx="162" cy="25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400" b="1">
                          <a:solidFill>
                            <a:srgbClr val="000000"/>
                          </a:solidFill>
                        </a:rPr>
                        <a:t>D</a:t>
                      </a:r>
                      <a:endParaRPr lang="en-US" altLang="zh-TW" sz="2400" b="1"/>
                    </a:p>
                  </p:txBody>
                </p:sp>
              </p:grpSp>
              <p:grpSp>
                <p:nvGrpSpPr>
                  <p:cNvPr id="26868" name="Group 323"/>
                  <p:cNvGrpSpPr>
                    <a:grpSpLocks/>
                  </p:cNvGrpSpPr>
                  <p:nvPr/>
                </p:nvGrpSpPr>
                <p:grpSpPr bwMode="auto">
                  <a:xfrm>
                    <a:off x="9719" y="4546"/>
                    <a:ext cx="297" cy="302"/>
                    <a:chOff x="7930" y="5936"/>
                    <a:chExt cx="341" cy="340"/>
                  </a:xfrm>
                </p:grpSpPr>
                <p:sp>
                  <p:nvSpPr>
                    <p:cNvPr id="26879" name="Oval 3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930" y="5936"/>
                      <a:ext cx="341" cy="34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zh-TW" altLang="en-US" sz="1800"/>
                    </a:p>
                  </p:txBody>
                </p:sp>
                <p:sp>
                  <p:nvSpPr>
                    <p:cNvPr id="26880" name="Text Box 32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032" y="5980"/>
                      <a:ext cx="162" cy="25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400" b="1"/>
                        <a:t>E</a:t>
                      </a:r>
                      <a:endParaRPr lang="en-US" altLang="zh-TW" sz="2400" b="1"/>
                    </a:p>
                  </p:txBody>
                </p:sp>
              </p:grpSp>
              <p:grpSp>
                <p:nvGrpSpPr>
                  <p:cNvPr id="26869" name="Group 326"/>
                  <p:cNvGrpSpPr>
                    <a:grpSpLocks/>
                  </p:cNvGrpSpPr>
                  <p:nvPr/>
                </p:nvGrpSpPr>
                <p:grpSpPr bwMode="auto">
                  <a:xfrm>
                    <a:off x="9719" y="4066"/>
                    <a:ext cx="300" cy="302"/>
                    <a:chOff x="7930" y="5936"/>
                    <a:chExt cx="341" cy="340"/>
                  </a:xfrm>
                </p:grpSpPr>
                <p:sp>
                  <p:nvSpPr>
                    <p:cNvPr id="26877" name="Oval 3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930" y="5936"/>
                      <a:ext cx="341" cy="34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zh-TW" altLang="en-US" sz="1800"/>
                    </a:p>
                  </p:txBody>
                </p:sp>
                <p:sp>
                  <p:nvSpPr>
                    <p:cNvPr id="26878" name="Text Box 32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032" y="5980"/>
                      <a:ext cx="162" cy="25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400" b="1">
                          <a:solidFill>
                            <a:srgbClr val="000000"/>
                          </a:solidFill>
                        </a:rPr>
                        <a:t>F</a:t>
                      </a:r>
                      <a:endParaRPr lang="en-US" altLang="zh-TW" sz="2400" b="1"/>
                    </a:p>
                  </p:txBody>
                </p:sp>
              </p:grpSp>
              <p:sp>
                <p:nvSpPr>
                  <p:cNvPr id="26870" name="Line 329"/>
                  <p:cNvSpPr>
                    <a:spLocks noChangeShapeType="1"/>
                  </p:cNvSpPr>
                  <p:nvPr/>
                </p:nvSpPr>
                <p:spPr bwMode="auto">
                  <a:xfrm>
                    <a:off x="9875" y="3426"/>
                    <a:ext cx="0" cy="16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26871" name="Line 330"/>
                  <p:cNvSpPr>
                    <a:spLocks noChangeShapeType="1"/>
                  </p:cNvSpPr>
                  <p:nvPr/>
                </p:nvSpPr>
                <p:spPr bwMode="auto">
                  <a:xfrm>
                    <a:off x="9875" y="3906"/>
                    <a:ext cx="0" cy="16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26872" name="Line 331"/>
                  <p:cNvSpPr>
                    <a:spLocks noChangeShapeType="1"/>
                  </p:cNvSpPr>
                  <p:nvPr/>
                </p:nvSpPr>
                <p:spPr bwMode="auto">
                  <a:xfrm>
                    <a:off x="9875" y="4386"/>
                    <a:ext cx="0" cy="16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grpSp>
                <p:nvGrpSpPr>
                  <p:cNvPr id="26873" name="Group 333"/>
                  <p:cNvGrpSpPr>
                    <a:grpSpLocks/>
                  </p:cNvGrpSpPr>
                  <p:nvPr/>
                </p:nvGrpSpPr>
                <p:grpSpPr bwMode="auto">
                  <a:xfrm>
                    <a:off x="9719" y="3586"/>
                    <a:ext cx="296" cy="302"/>
                    <a:chOff x="5111" y="3522"/>
                    <a:chExt cx="296" cy="302"/>
                  </a:xfrm>
                </p:grpSpPr>
                <p:sp>
                  <p:nvSpPr>
                    <p:cNvPr id="26875" name="Oval 3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11" y="3522"/>
                      <a:ext cx="296" cy="30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zh-TW" altLang="en-US" sz="1800"/>
                    </a:p>
                  </p:txBody>
                </p:sp>
                <p:sp>
                  <p:nvSpPr>
                    <p:cNvPr id="26876" name="Text Box 33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200" y="3561"/>
                      <a:ext cx="140" cy="2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400" b="1">
                          <a:solidFill>
                            <a:srgbClr val="000000"/>
                          </a:solidFill>
                        </a:rPr>
                        <a:t>C</a:t>
                      </a:r>
                      <a:endParaRPr lang="en-US" altLang="zh-TW" sz="2400" b="1"/>
                    </a:p>
                  </p:txBody>
                </p:sp>
              </p:grpSp>
              <p:sp>
                <p:nvSpPr>
                  <p:cNvPr id="26874" name="Line 33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236" y="3887"/>
                    <a:ext cx="643" cy="184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  <p:sp>
              <p:nvSpPr>
                <p:cNvPr id="26854" name="Line 343"/>
                <p:cNvSpPr>
                  <a:spLocks noChangeShapeType="1"/>
                </p:cNvSpPr>
                <p:nvPr/>
              </p:nvSpPr>
              <p:spPr bwMode="auto">
                <a:xfrm>
                  <a:off x="3243" y="3294"/>
                  <a:ext cx="1247" cy="0"/>
                </a:xfrm>
                <a:prstGeom prst="line">
                  <a:avLst/>
                </a:prstGeom>
                <a:noFill/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26855" name="Line 344"/>
                <p:cNvSpPr>
                  <a:spLocks noChangeShapeType="1"/>
                </p:cNvSpPr>
                <p:nvPr/>
              </p:nvSpPr>
              <p:spPr bwMode="auto">
                <a:xfrm>
                  <a:off x="3259" y="3087"/>
                  <a:ext cx="1247" cy="0"/>
                </a:xfrm>
                <a:prstGeom prst="line">
                  <a:avLst/>
                </a:prstGeom>
                <a:noFill/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26856" name="Line 345"/>
                <p:cNvSpPr>
                  <a:spLocks noChangeShapeType="1"/>
                </p:cNvSpPr>
                <p:nvPr/>
              </p:nvSpPr>
              <p:spPr bwMode="auto">
                <a:xfrm>
                  <a:off x="3243" y="2863"/>
                  <a:ext cx="1247" cy="0"/>
                </a:xfrm>
                <a:prstGeom prst="line">
                  <a:avLst/>
                </a:prstGeom>
                <a:noFill/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26857" name="Line 346"/>
                <p:cNvSpPr>
                  <a:spLocks noChangeShapeType="1"/>
                </p:cNvSpPr>
                <p:nvPr/>
              </p:nvSpPr>
              <p:spPr bwMode="auto">
                <a:xfrm>
                  <a:off x="3220" y="2659"/>
                  <a:ext cx="1247" cy="0"/>
                </a:xfrm>
                <a:prstGeom prst="line">
                  <a:avLst/>
                </a:prstGeom>
                <a:noFill/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26858" name="Text Box 347"/>
                <p:cNvSpPr txBox="1">
                  <a:spLocks noChangeArrowheads="1"/>
                </p:cNvSpPr>
                <p:nvPr/>
              </p:nvSpPr>
              <p:spPr bwMode="auto">
                <a:xfrm>
                  <a:off x="4604" y="3226"/>
                  <a:ext cx="431" cy="15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400" b="1"/>
                    <a:t>Level 1</a:t>
                  </a:r>
                </a:p>
              </p:txBody>
            </p:sp>
            <p:sp>
              <p:nvSpPr>
                <p:cNvPr id="26859" name="Text Box 348"/>
                <p:cNvSpPr txBox="1">
                  <a:spLocks noChangeArrowheads="1"/>
                </p:cNvSpPr>
                <p:nvPr/>
              </p:nvSpPr>
              <p:spPr bwMode="auto">
                <a:xfrm>
                  <a:off x="4604" y="3022"/>
                  <a:ext cx="431" cy="1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400" b="1"/>
                    <a:t>Level 2</a:t>
                  </a:r>
                </a:p>
              </p:txBody>
            </p:sp>
            <p:sp>
              <p:nvSpPr>
                <p:cNvPr id="26860" name="Text Box 349"/>
                <p:cNvSpPr txBox="1">
                  <a:spLocks noChangeArrowheads="1"/>
                </p:cNvSpPr>
                <p:nvPr/>
              </p:nvSpPr>
              <p:spPr bwMode="auto">
                <a:xfrm>
                  <a:off x="4604" y="2795"/>
                  <a:ext cx="431" cy="1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400" b="1"/>
                    <a:t>Level 3</a:t>
                  </a:r>
                </a:p>
              </p:txBody>
            </p:sp>
            <p:sp>
              <p:nvSpPr>
                <p:cNvPr id="26861" name="Text Box 350"/>
                <p:cNvSpPr txBox="1">
                  <a:spLocks noChangeArrowheads="1"/>
                </p:cNvSpPr>
                <p:nvPr/>
              </p:nvSpPr>
              <p:spPr bwMode="auto">
                <a:xfrm>
                  <a:off x="4604" y="2591"/>
                  <a:ext cx="431" cy="1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400" b="1"/>
                    <a:t>Level 4</a:t>
                  </a:r>
                </a:p>
              </p:txBody>
            </p:sp>
          </p:grpSp>
          <p:sp>
            <p:nvSpPr>
              <p:cNvPr id="26852" name="Line 329"/>
              <p:cNvSpPr>
                <a:spLocks noChangeShapeType="1"/>
              </p:cNvSpPr>
              <p:nvPr/>
            </p:nvSpPr>
            <p:spPr bwMode="auto">
              <a:xfrm flipH="1">
                <a:off x="6300192" y="6309320"/>
                <a:ext cx="0" cy="1613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26850" name="Line 307"/>
            <p:cNvSpPr>
              <a:spLocks noChangeShapeType="1"/>
            </p:cNvSpPr>
            <p:nvPr/>
          </p:nvSpPr>
          <p:spPr bwMode="auto">
            <a:xfrm flipV="1">
              <a:off x="5256076" y="5589239"/>
              <a:ext cx="1584176" cy="87628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29" name="群組 34"/>
          <p:cNvGrpSpPr>
            <a:grpSpLocks/>
          </p:cNvGrpSpPr>
          <p:nvPr/>
        </p:nvGrpSpPr>
        <p:grpSpPr bwMode="auto">
          <a:xfrm>
            <a:off x="5508625" y="2241550"/>
            <a:ext cx="1941513" cy="2916238"/>
            <a:chOff x="5364088" y="1916832"/>
            <a:chExt cx="1654308" cy="2628379"/>
          </a:xfrm>
        </p:grpSpPr>
        <p:grpSp>
          <p:nvGrpSpPr>
            <p:cNvPr id="26825" name="群組 24"/>
            <p:cNvGrpSpPr>
              <a:grpSpLocks/>
            </p:cNvGrpSpPr>
            <p:nvPr/>
          </p:nvGrpSpPr>
          <p:grpSpPr bwMode="auto">
            <a:xfrm>
              <a:off x="5364088" y="2384884"/>
              <a:ext cx="1090967" cy="2160327"/>
              <a:chOff x="5364088" y="2384884"/>
              <a:chExt cx="1090967" cy="2160327"/>
            </a:xfrm>
          </p:grpSpPr>
          <p:sp>
            <p:nvSpPr>
              <p:cNvPr id="26839" name="Rectangle 10"/>
              <p:cNvSpPr>
                <a:spLocks noChangeArrowheads="1"/>
              </p:cNvSpPr>
              <p:nvPr/>
            </p:nvSpPr>
            <p:spPr bwMode="auto">
              <a:xfrm>
                <a:off x="5364088" y="2384884"/>
                <a:ext cx="1090967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(A)1100</a:t>
                </a:r>
                <a:endParaRPr lang="zh-TW" altLang="en-US" sz="1200"/>
              </a:p>
            </p:txBody>
          </p:sp>
          <p:sp>
            <p:nvSpPr>
              <p:cNvPr id="26840" name="Rectangle 10"/>
              <p:cNvSpPr>
                <a:spLocks noChangeArrowheads="1"/>
              </p:cNvSpPr>
              <p:nvPr/>
            </p:nvSpPr>
            <p:spPr bwMode="auto">
              <a:xfrm>
                <a:off x="5364088" y="2600908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841" name="Rectangle 10"/>
              <p:cNvSpPr>
                <a:spLocks noChangeArrowheads="1"/>
              </p:cNvSpPr>
              <p:nvPr/>
            </p:nvSpPr>
            <p:spPr bwMode="auto">
              <a:xfrm>
                <a:off x="5364088" y="2816932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842" name="Rectangle 10"/>
              <p:cNvSpPr>
                <a:spLocks noChangeArrowheads="1"/>
              </p:cNvSpPr>
              <p:nvPr/>
            </p:nvSpPr>
            <p:spPr bwMode="auto">
              <a:xfrm>
                <a:off x="5364088" y="3032956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843" name="Rectangle 10"/>
              <p:cNvSpPr>
                <a:spLocks noChangeArrowheads="1"/>
              </p:cNvSpPr>
              <p:nvPr/>
            </p:nvSpPr>
            <p:spPr bwMode="auto">
              <a:xfrm>
                <a:off x="5364088" y="3248980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844" name="Rectangle 10"/>
              <p:cNvSpPr>
                <a:spLocks noChangeArrowheads="1"/>
              </p:cNvSpPr>
              <p:nvPr/>
            </p:nvSpPr>
            <p:spPr bwMode="auto">
              <a:xfrm>
                <a:off x="5364088" y="3465004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845" name="Rectangle 10"/>
              <p:cNvSpPr>
                <a:spLocks noChangeArrowheads="1"/>
              </p:cNvSpPr>
              <p:nvPr/>
            </p:nvSpPr>
            <p:spPr bwMode="auto">
              <a:xfrm>
                <a:off x="5364088" y="3681028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846" name="Rectangle 10"/>
              <p:cNvSpPr>
                <a:spLocks noChangeArrowheads="1"/>
              </p:cNvSpPr>
              <p:nvPr/>
            </p:nvSpPr>
            <p:spPr bwMode="auto">
              <a:xfrm>
                <a:off x="5364088" y="3897052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847" name="Rectangle 10"/>
              <p:cNvSpPr>
                <a:spLocks noChangeArrowheads="1"/>
              </p:cNvSpPr>
              <p:nvPr/>
            </p:nvSpPr>
            <p:spPr bwMode="auto">
              <a:xfrm>
                <a:off x="5364088" y="4113076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848" name="Rectangle 10"/>
              <p:cNvSpPr>
                <a:spLocks noChangeArrowheads="1"/>
              </p:cNvSpPr>
              <p:nvPr/>
            </p:nvSpPr>
            <p:spPr bwMode="auto">
              <a:xfrm>
                <a:off x="5364088" y="4329100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</p:grpSp>
        <p:grpSp>
          <p:nvGrpSpPr>
            <p:cNvPr id="26826" name="群組 23"/>
            <p:cNvGrpSpPr>
              <a:grpSpLocks/>
            </p:cNvGrpSpPr>
            <p:nvPr/>
          </p:nvGrpSpPr>
          <p:grpSpPr bwMode="auto">
            <a:xfrm>
              <a:off x="6444209" y="2384884"/>
              <a:ext cx="504055" cy="2160327"/>
              <a:chOff x="6444208" y="2384884"/>
              <a:chExt cx="648073" cy="2160327"/>
            </a:xfrm>
          </p:grpSpPr>
          <p:sp>
            <p:nvSpPr>
              <p:cNvPr id="26829" name="Rectangle 10"/>
              <p:cNvSpPr>
                <a:spLocks noChangeArrowheads="1"/>
              </p:cNvSpPr>
              <p:nvPr/>
            </p:nvSpPr>
            <p:spPr bwMode="auto">
              <a:xfrm>
                <a:off x="6444209" y="2384884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001</a:t>
                </a:r>
                <a:endParaRPr lang="zh-TW" altLang="en-US" sz="1200"/>
              </a:p>
            </p:txBody>
          </p:sp>
          <p:sp>
            <p:nvSpPr>
              <p:cNvPr id="26830" name="Rectangle 10"/>
              <p:cNvSpPr>
                <a:spLocks noChangeArrowheads="1"/>
              </p:cNvSpPr>
              <p:nvPr/>
            </p:nvSpPr>
            <p:spPr bwMode="auto">
              <a:xfrm>
                <a:off x="6444208" y="2600908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831" name="Rectangle 10"/>
              <p:cNvSpPr>
                <a:spLocks noChangeArrowheads="1"/>
              </p:cNvSpPr>
              <p:nvPr/>
            </p:nvSpPr>
            <p:spPr bwMode="auto">
              <a:xfrm>
                <a:off x="6444208" y="2816932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832" name="Rectangle 10"/>
              <p:cNvSpPr>
                <a:spLocks noChangeArrowheads="1"/>
              </p:cNvSpPr>
              <p:nvPr/>
            </p:nvSpPr>
            <p:spPr bwMode="auto">
              <a:xfrm>
                <a:off x="6444208" y="3032956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833" name="Rectangle 10"/>
              <p:cNvSpPr>
                <a:spLocks noChangeArrowheads="1"/>
              </p:cNvSpPr>
              <p:nvPr/>
            </p:nvSpPr>
            <p:spPr bwMode="auto">
              <a:xfrm>
                <a:off x="6444208" y="3248980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834" name="Rectangle 10"/>
              <p:cNvSpPr>
                <a:spLocks noChangeArrowheads="1"/>
              </p:cNvSpPr>
              <p:nvPr/>
            </p:nvSpPr>
            <p:spPr bwMode="auto">
              <a:xfrm>
                <a:off x="6444208" y="3465004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835" name="Rectangle 10"/>
              <p:cNvSpPr>
                <a:spLocks noChangeArrowheads="1"/>
              </p:cNvSpPr>
              <p:nvPr/>
            </p:nvSpPr>
            <p:spPr bwMode="auto">
              <a:xfrm>
                <a:off x="6444208" y="3681028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836" name="Rectangle 10"/>
              <p:cNvSpPr>
                <a:spLocks noChangeArrowheads="1"/>
              </p:cNvSpPr>
              <p:nvPr/>
            </p:nvSpPr>
            <p:spPr bwMode="auto">
              <a:xfrm>
                <a:off x="6444208" y="3897052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837" name="Rectangle 10"/>
              <p:cNvSpPr>
                <a:spLocks noChangeArrowheads="1"/>
              </p:cNvSpPr>
              <p:nvPr/>
            </p:nvSpPr>
            <p:spPr bwMode="auto">
              <a:xfrm>
                <a:off x="6444208" y="4113076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838" name="Rectangle 10"/>
              <p:cNvSpPr>
                <a:spLocks noChangeArrowheads="1"/>
              </p:cNvSpPr>
              <p:nvPr/>
            </p:nvSpPr>
            <p:spPr bwMode="auto">
              <a:xfrm>
                <a:off x="6444208" y="4329100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</p:grpSp>
        <p:sp>
          <p:nvSpPr>
            <p:cNvPr id="26827" name="文字方塊 37"/>
            <p:cNvSpPr txBox="1">
              <a:spLocks noChangeArrowheads="1"/>
            </p:cNvSpPr>
            <p:nvPr/>
          </p:nvSpPr>
          <p:spPr bwMode="auto">
            <a:xfrm>
              <a:off x="5544108" y="2024844"/>
              <a:ext cx="79208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>
                  <a:latin typeface="Times New Roman" panose="02020603050405020304" pitchFamily="18" charset="0"/>
                </a:rPr>
                <a:t>TCAM</a:t>
              </a:r>
              <a:endParaRPr lang="zh-TW" altLang="en-US" sz="1600">
                <a:latin typeface="Times New Roman" panose="02020603050405020304" pitchFamily="18" charset="0"/>
              </a:endParaRPr>
            </a:p>
          </p:txBody>
        </p:sp>
        <p:sp>
          <p:nvSpPr>
            <p:cNvPr id="26828" name="Text Box 23"/>
            <p:cNvSpPr txBox="1">
              <a:spLocks noChangeArrowheads="1"/>
            </p:cNvSpPr>
            <p:nvPr/>
          </p:nvSpPr>
          <p:spPr bwMode="auto">
            <a:xfrm>
              <a:off x="6444208" y="1916832"/>
              <a:ext cx="574188" cy="4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 i="1">
                  <a:solidFill>
                    <a:srgbClr val="C00000"/>
                  </a:solidFill>
                  <a:latin typeface="Times New Roman" panose="02020603050405020304" pitchFamily="18" charset="0"/>
                </a:rPr>
                <a:t>Level index</a:t>
              </a:r>
            </a:p>
          </p:txBody>
        </p:sp>
      </p:grpSp>
      <p:grpSp>
        <p:nvGrpSpPr>
          <p:cNvPr id="34" name="群組 34"/>
          <p:cNvGrpSpPr>
            <a:grpSpLocks/>
          </p:cNvGrpSpPr>
          <p:nvPr/>
        </p:nvGrpSpPr>
        <p:grpSpPr bwMode="auto">
          <a:xfrm>
            <a:off x="5508625" y="2241550"/>
            <a:ext cx="1941513" cy="2916238"/>
            <a:chOff x="5364088" y="1916832"/>
            <a:chExt cx="1654308" cy="2628379"/>
          </a:xfrm>
        </p:grpSpPr>
        <p:grpSp>
          <p:nvGrpSpPr>
            <p:cNvPr id="26801" name="群組 24"/>
            <p:cNvGrpSpPr>
              <a:grpSpLocks/>
            </p:cNvGrpSpPr>
            <p:nvPr/>
          </p:nvGrpSpPr>
          <p:grpSpPr bwMode="auto">
            <a:xfrm>
              <a:off x="5364088" y="2384884"/>
              <a:ext cx="1090967" cy="2160327"/>
              <a:chOff x="5364088" y="2384884"/>
              <a:chExt cx="1090967" cy="2160327"/>
            </a:xfrm>
          </p:grpSpPr>
          <p:sp>
            <p:nvSpPr>
              <p:cNvPr id="26815" name="Rectangle 10"/>
              <p:cNvSpPr>
                <a:spLocks noChangeArrowheads="1"/>
              </p:cNvSpPr>
              <p:nvPr/>
            </p:nvSpPr>
            <p:spPr bwMode="auto">
              <a:xfrm>
                <a:off x="5364088" y="2384884"/>
                <a:ext cx="1090967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(A)1100</a:t>
                </a:r>
                <a:endParaRPr lang="zh-TW" altLang="en-US" sz="1200"/>
              </a:p>
            </p:txBody>
          </p:sp>
          <p:sp>
            <p:nvSpPr>
              <p:cNvPr id="26816" name="Rectangle 10"/>
              <p:cNvSpPr>
                <a:spLocks noChangeArrowheads="1"/>
              </p:cNvSpPr>
              <p:nvPr/>
            </p:nvSpPr>
            <p:spPr bwMode="auto">
              <a:xfrm>
                <a:off x="5364088" y="2600908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817" name="Rectangle 10"/>
              <p:cNvSpPr>
                <a:spLocks noChangeArrowheads="1"/>
              </p:cNvSpPr>
              <p:nvPr/>
            </p:nvSpPr>
            <p:spPr bwMode="auto">
              <a:xfrm>
                <a:off x="5364088" y="2816932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818" name="Rectangle 10"/>
              <p:cNvSpPr>
                <a:spLocks noChangeArrowheads="1"/>
              </p:cNvSpPr>
              <p:nvPr/>
            </p:nvSpPr>
            <p:spPr bwMode="auto">
              <a:xfrm>
                <a:off x="5364088" y="3032956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819" name="Rectangle 10"/>
              <p:cNvSpPr>
                <a:spLocks noChangeArrowheads="1"/>
              </p:cNvSpPr>
              <p:nvPr/>
            </p:nvSpPr>
            <p:spPr bwMode="auto">
              <a:xfrm>
                <a:off x="5364088" y="3248980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820" name="Rectangle 10"/>
              <p:cNvSpPr>
                <a:spLocks noChangeArrowheads="1"/>
              </p:cNvSpPr>
              <p:nvPr/>
            </p:nvSpPr>
            <p:spPr bwMode="auto">
              <a:xfrm>
                <a:off x="5364088" y="3465004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821" name="Rectangle 10"/>
              <p:cNvSpPr>
                <a:spLocks noChangeArrowheads="1"/>
              </p:cNvSpPr>
              <p:nvPr/>
            </p:nvSpPr>
            <p:spPr bwMode="auto">
              <a:xfrm>
                <a:off x="5364088" y="3681028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822" name="Rectangle 10"/>
              <p:cNvSpPr>
                <a:spLocks noChangeArrowheads="1"/>
              </p:cNvSpPr>
              <p:nvPr/>
            </p:nvSpPr>
            <p:spPr bwMode="auto">
              <a:xfrm>
                <a:off x="5364088" y="3897052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823" name="Rectangle 10"/>
              <p:cNvSpPr>
                <a:spLocks noChangeArrowheads="1"/>
              </p:cNvSpPr>
              <p:nvPr/>
            </p:nvSpPr>
            <p:spPr bwMode="auto">
              <a:xfrm>
                <a:off x="5364088" y="4113076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824" name="Rectangle 10"/>
              <p:cNvSpPr>
                <a:spLocks noChangeArrowheads="1"/>
              </p:cNvSpPr>
              <p:nvPr/>
            </p:nvSpPr>
            <p:spPr bwMode="auto">
              <a:xfrm>
                <a:off x="5364088" y="4329100"/>
                <a:ext cx="1090967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(B)1XXX</a:t>
                </a:r>
                <a:endParaRPr lang="zh-TW" altLang="en-US" sz="1200"/>
              </a:p>
            </p:txBody>
          </p:sp>
        </p:grpSp>
        <p:grpSp>
          <p:nvGrpSpPr>
            <p:cNvPr id="26802" name="群組 23"/>
            <p:cNvGrpSpPr>
              <a:grpSpLocks/>
            </p:cNvGrpSpPr>
            <p:nvPr/>
          </p:nvGrpSpPr>
          <p:grpSpPr bwMode="auto">
            <a:xfrm>
              <a:off x="6444209" y="2384884"/>
              <a:ext cx="504055" cy="2160327"/>
              <a:chOff x="6444208" y="2384884"/>
              <a:chExt cx="648073" cy="2160327"/>
            </a:xfrm>
          </p:grpSpPr>
          <p:sp>
            <p:nvSpPr>
              <p:cNvPr id="26805" name="Rectangle 10"/>
              <p:cNvSpPr>
                <a:spLocks noChangeArrowheads="1"/>
              </p:cNvSpPr>
              <p:nvPr/>
            </p:nvSpPr>
            <p:spPr bwMode="auto">
              <a:xfrm>
                <a:off x="6444209" y="2384884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001</a:t>
                </a:r>
                <a:endParaRPr lang="zh-TW" altLang="en-US" sz="1200"/>
              </a:p>
            </p:txBody>
          </p:sp>
          <p:sp>
            <p:nvSpPr>
              <p:cNvPr id="26806" name="Rectangle 10"/>
              <p:cNvSpPr>
                <a:spLocks noChangeArrowheads="1"/>
              </p:cNvSpPr>
              <p:nvPr/>
            </p:nvSpPr>
            <p:spPr bwMode="auto">
              <a:xfrm>
                <a:off x="6444208" y="2600908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807" name="Rectangle 10"/>
              <p:cNvSpPr>
                <a:spLocks noChangeArrowheads="1"/>
              </p:cNvSpPr>
              <p:nvPr/>
            </p:nvSpPr>
            <p:spPr bwMode="auto">
              <a:xfrm>
                <a:off x="6444208" y="2816932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808" name="Rectangle 10"/>
              <p:cNvSpPr>
                <a:spLocks noChangeArrowheads="1"/>
              </p:cNvSpPr>
              <p:nvPr/>
            </p:nvSpPr>
            <p:spPr bwMode="auto">
              <a:xfrm>
                <a:off x="6444208" y="3032956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809" name="Rectangle 10"/>
              <p:cNvSpPr>
                <a:spLocks noChangeArrowheads="1"/>
              </p:cNvSpPr>
              <p:nvPr/>
            </p:nvSpPr>
            <p:spPr bwMode="auto">
              <a:xfrm>
                <a:off x="6444208" y="3248980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810" name="Rectangle 10"/>
              <p:cNvSpPr>
                <a:spLocks noChangeArrowheads="1"/>
              </p:cNvSpPr>
              <p:nvPr/>
            </p:nvSpPr>
            <p:spPr bwMode="auto">
              <a:xfrm>
                <a:off x="6444208" y="3465004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811" name="Rectangle 10"/>
              <p:cNvSpPr>
                <a:spLocks noChangeArrowheads="1"/>
              </p:cNvSpPr>
              <p:nvPr/>
            </p:nvSpPr>
            <p:spPr bwMode="auto">
              <a:xfrm>
                <a:off x="6444208" y="3681028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812" name="Rectangle 10"/>
              <p:cNvSpPr>
                <a:spLocks noChangeArrowheads="1"/>
              </p:cNvSpPr>
              <p:nvPr/>
            </p:nvSpPr>
            <p:spPr bwMode="auto">
              <a:xfrm>
                <a:off x="6444208" y="3897052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813" name="Rectangle 10"/>
              <p:cNvSpPr>
                <a:spLocks noChangeArrowheads="1"/>
              </p:cNvSpPr>
              <p:nvPr/>
            </p:nvSpPr>
            <p:spPr bwMode="auto">
              <a:xfrm>
                <a:off x="6444208" y="4113076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814" name="Rectangle 10"/>
              <p:cNvSpPr>
                <a:spLocks noChangeArrowheads="1"/>
              </p:cNvSpPr>
              <p:nvPr/>
            </p:nvSpPr>
            <p:spPr bwMode="auto">
              <a:xfrm>
                <a:off x="6444208" y="4329100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010</a:t>
                </a:r>
                <a:endParaRPr lang="zh-TW" altLang="en-US" sz="1200"/>
              </a:p>
            </p:txBody>
          </p:sp>
        </p:grpSp>
        <p:sp>
          <p:nvSpPr>
            <p:cNvPr id="26803" name="文字方塊 37"/>
            <p:cNvSpPr txBox="1">
              <a:spLocks noChangeArrowheads="1"/>
            </p:cNvSpPr>
            <p:nvPr/>
          </p:nvSpPr>
          <p:spPr bwMode="auto">
            <a:xfrm>
              <a:off x="5543992" y="2024142"/>
              <a:ext cx="792661" cy="30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>
                  <a:latin typeface="Times New Roman" panose="02020603050405020304" pitchFamily="18" charset="0"/>
                </a:rPr>
                <a:t>TCAM</a:t>
              </a:r>
              <a:endParaRPr lang="zh-TW" altLang="en-US" sz="1600">
                <a:latin typeface="Times New Roman" panose="02020603050405020304" pitchFamily="18" charset="0"/>
              </a:endParaRPr>
            </a:p>
          </p:txBody>
        </p:sp>
        <p:sp>
          <p:nvSpPr>
            <p:cNvPr id="26804" name="Text Box 23"/>
            <p:cNvSpPr txBox="1">
              <a:spLocks noChangeArrowheads="1"/>
            </p:cNvSpPr>
            <p:nvPr/>
          </p:nvSpPr>
          <p:spPr bwMode="auto">
            <a:xfrm>
              <a:off x="6444866" y="1916832"/>
              <a:ext cx="573530" cy="412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 i="1">
                  <a:solidFill>
                    <a:srgbClr val="C00000"/>
                  </a:solidFill>
                  <a:latin typeface="Times New Roman" panose="02020603050405020304" pitchFamily="18" charset="0"/>
                </a:rPr>
                <a:t>Level index</a:t>
              </a:r>
            </a:p>
          </p:txBody>
        </p:sp>
      </p:grpSp>
      <p:sp>
        <p:nvSpPr>
          <p:cNvPr id="677" name="文字方塊 676"/>
          <p:cNvSpPr txBox="1">
            <a:spLocks noChangeArrowheads="1"/>
          </p:cNvSpPr>
          <p:nvPr/>
        </p:nvSpPr>
        <p:spPr bwMode="auto">
          <a:xfrm>
            <a:off x="7451725" y="3752850"/>
            <a:ext cx="1549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C cover A</a:t>
            </a:r>
            <a:endParaRPr lang="zh-TW" altLang="en-US" sz="1600">
              <a:latin typeface="Times New Roman" panose="02020603050405020304" pitchFamily="18" charset="0"/>
            </a:endParaRPr>
          </a:p>
        </p:txBody>
      </p:sp>
      <p:grpSp>
        <p:nvGrpSpPr>
          <p:cNvPr id="37" name="群組 34"/>
          <p:cNvGrpSpPr>
            <a:grpSpLocks/>
          </p:cNvGrpSpPr>
          <p:nvPr/>
        </p:nvGrpSpPr>
        <p:grpSpPr bwMode="auto">
          <a:xfrm>
            <a:off x="5508625" y="2241550"/>
            <a:ext cx="1941513" cy="2916238"/>
            <a:chOff x="5364088" y="1916832"/>
            <a:chExt cx="1654308" cy="2628379"/>
          </a:xfrm>
        </p:grpSpPr>
        <p:grpSp>
          <p:nvGrpSpPr>
            <p:cNvPr id="26777" name="群組 24"/>
            <p:cNvGrpSpPr>
              <a:grpSpLocks/>
            </p:cNvGrpSpPr>
            <p:nvPr/>
          </p:nvGrpSpPr>
          <p:grpSpPr bwMode="auto">
            <a:xfrm>
              <a:off x="5364088" y="2384884"/>
              <a:ext cx="1090967" cy="2160327"/>
              <a:chOff x="5364088" y="2384884"/>
              <a:chExt cx="1090967" cy="2160327"/>
            </a:xfrm>
          </p:grpSpPr>
          <p:sp>
            <p:nvSpPr>
              <p:cNvPr id="26791" name="Rectangle 10"/>
              <p:cNvSpPr>
                <a:spLocks noChangeArrowheads="1"/>
              </p:cNvSpPr>
              <p:nvPr/>
            </p:nvSpPr>
            <p:spPr bwMode="auto">
              <a:xfrm>
                <a:off x="5364088" y="2384884"/>
                <a:ext cx="1090967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(A)1100</a:t>
                </a:r>
                <a:endParaRPr lang="zh-TW" altLang="en-US" sz="1200"/>
              </a:p>
            </p:txBody>
          </p:sp>
          <p:sp>
            <p:nvSpPr>
              <p:cNvPr id="26792" name="Rectangle 10"/>
              <p:cNvSpPr>
                <a:spLocks noChangeArrowheads="1"/>
              </p:cNvSpPr>
              <p:nvPr/>
            </p:nvSpPr>
            <p:spPr bwMode="auto">
              <a:xfrm>
                <a:off x="5364088" y="2600908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793" name="Rectangle 10"/>
              <p:cNvSpPr>
                <a:spLocks noChangeArrowheads="1"/>
              </p:cNvSpPr>
              <p:nvPr/>
            </p:nvSpPr>
            <p:spPr bwMode="auto">
              <a:xfrm>
                <a:off x="5364088" y="2816932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794" name="Rectangle 10"/>
              <p:cNvSpPr>
                <a:spLocks noChangeArrowheads="1"/>
              </p:cNvSpPr>
              <p:nvPr/>
            </p:nvSpPr>
            <p:spPr bwMode="auto">
              <a:xfrm>
                <a:off x="5364088" y="3032956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795" name="Rectangle 10"/>
              <p:cNvSpPr>
                <a:spLocks noChangeArrowheads="1"/>
              </p:cNvSpPr>
              <p:nvPr/>
            </p:nvSpPr>
            <p:spPr bwMode="auto">
              <a:xfrm>
                <a:off x="5364088" y="3248980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796" name="Rectangle 10"/>
              <p:cNvSpPr>
                <a:spLocks noChangeArrowheads="1"/>
              </p:cNvSpPr>
              <p:nvPr/>
            </p:nvSpPr>
            <p:spPr bwMode="auto">
              <a:xfrm>
                <a:off x="5364088" y="3465004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797" name="Rectangle 10"/>
              <p:cNvSpPr>
                <a:spLocks noChangeArrowheads="1"/>
              </p:cNvSpPr>
              <p:nvPr/>
            </p:nvSpPr>
            <p:spPr bwMode="auto">
              <a:xfrm>
                <a:off x="5364088" y="3681028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798" name="Rectangle 10"/>
              <p:cNvSpPr>
                <a:spLocks noChangeArrowheads="1"/>
              </p:cNvSpPr>
              <p:nvPr/>
            </p:nvSpPr>
            <p:spPr bwMode="auto">
              <a:xfrm>
                <a:off x="5364088" y="3897052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799" name="Rectangle 10"/>
              <p:cNvSpPr>
                <a:spLocks noChangeArrowheads="1"/>
              </p:cNvSpPr>
              <p:nvPr/>
            </p:nvSpPr>
            <p:spPr bwMode="auto">
              <a:xfrm>
                <a:off x="5364088" y="4113076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800" name="Rectangle 10"/>
              <p:cNvSpPr>
                <a:spLocks noChangeArrowheads="1"/>
              </p:cNvSpPr>
              <p:nvPr/>
            </p:nvSpPr>
            <p:spPr bwMode="auto">
              <a:xfrm>
                <a:off x="5364088" y="4329100"/>
                <a:ext cx="1090967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(C)11XX</a:t>
                </a:r>
                <a:endParaRPr lang="zh-TW" altLang="en-US" sz="1200"/>
              </a:p>
            </p:txBody>
          </p:sp>
        </p:grpSp>
        <p:grpSp>
          <p:nvGrpSpPr>
            <p:cNvPr id="26778" name="群組 23"/>
            <p:cNvGrpSpPr>
              <a:grpSpLocks/>
            </p:cNvGrpSpPr>
            <p:nvPr/>
          </p:nvGrpSpPr>
          <p:grpSpPr bwMode="auto">
            <a:xfrm>
              <a:off x="6444209" y="2384884"/>
              <a:ext cx="504055" cy="2160327"/>
              <a:chOff x="6444208" y="2384884"/>
              <a:chExt cx="648073" cy="2160327"/>
            </a:xfrm>
          </p:grpSpPr>
          <p:sp>
            <p:nvSpPr>
              <p:cNvPr id="26781" name="Rectangle 10"/>
              <p:cNvSpPr>
                <a:spLocks noChangeArrowheads="1"/>
              </p:cNvSpPr>
              <p:nvPr/>
            </p:nvSpPr>
            <p:spPr bwMode="auto">
              <a:xfrm>
                <a:off x="6444209" y="2384884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001</a:t>
                </a:r>
                <a:endParaRPr lang="zh-TW" altLang="en-US" sz="1200"/>
              </a:p>
            </p:txBody>
          </p:sp>
          <p:sp>
            <p:nvSpPr>
              <p:cNvPr id="26782" name="Rectangle 10"/>
              <p:cNvSpPr>
                <a:spLocks noChangeArrowheads="1"/>
              </p:cNvSpPr>
              <p:nvPr/>
            </p:nvSpPr>
            <p:spPr bwMode="auto">
              <a:xfrm>
                <a:off x="6444208" y="2600908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783" name="Rectangle 10"/>
              <p:cNvSpPr>
                <a:spLocks noChangeArrowheads="1"/>
              </p:cNvSpPr>
              <p:nvPr/>
            </p:nvSpPr>
            <p:spPr bwMode="auto">
              <a:xfrm>
                <a:off x="6444208" y="2816932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784" name="Rectangle 10"/>
              <p:cNvSpPr>
                <a:spLocks noChangeArrowheads="1"/>
              </p:cNvSpPr>
              <p:nvPr/>
            </p:nvSpPr>
            <p:spPr bwMode="auto">
              <a:xfrm>
                <a:off x="6444208" y="3032956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785" name="Rectangle 10"/>
              <p:cNvSpPr>
                <a:spLocks noChangeArrowheads="1"/>
              </p:cNvSpPr>
              <p:nvPr/>
            </p:nvSpPr>
            <p:spPr bwMode="auto">
              <a:xfrm>
                <a:off x="6444208" y="3248980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786" name="Rectangle 10"/>
              <p:cNvSpPr>
                <a:spLocks noChangeArrowheads="1"/>
              </p:cNvSpPr>
              <p:nvPr/>
            </p:nvSpPr>
            <p:spPr bwMode="auto">
              <a:xfrm>
                <a:off x="6444208" y="3465004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787" name="Rectangle 10"/>
              <p:cNvSpPr>
                <a:spLocks noChangeArrowheads="1"/>
              </p:cNvSpPr>
              <p:nvPr/>
            </p:nvSpPr>
            <p:spPr bwMode="auto">
              <a:xfrm>
                <a:off x="6444208" y="3681028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788" name="Rectangle 10"/>
              <p:cNvSpPr>
                <a:spLocks noChangeArrowheads="1"/>
              </p:cNvSpPr>
              <p:nvPr/>
            </p:nvSpPr>
            <p:spPr bwMode="auto">
              <a:xfrm>
                <a:off x="6444208" y="3897052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789" name="Rectangle 10"/>
              <p:cNvSpPr>
                <a:spLocks noChangeArrowheads="1"/>
              </p:cNvSpPr>
              <p:nvPr/>
            </p:nvSpPr>
            <p:spPr bwMode="auto">
              <a:xfrm>
                <a:off x="6444208" y="4113076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790" name="Rectangle 10"/>
              <p:cNvSpPr>
                <a:spLocks noChangeArrowheads="1"/>
              </p:cNvSpPr>
              <p:nvPr/>
            </p:nvSpPr>
            <p:spPr bwMode="auto">
              <a:xfrm>
                <a:off x="6444208" y="4329100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010</a:t>
                </a:r>
                <a:endParaRPr lang="zh-TW" altLang="en-US" sz="1200"/>
              </a:p>
            </p:txBody>
          </p:sp>
        </p:grpSp>
        <p:sp>
          <p:nvSpPr>
            <p:cNvPr id="26779" name="文字方塊 37"/>
            <p:cNvSpPr txBox="1">
              <a:spLocks noChangeArrowheads="1"/>
            </p:cNvSpPr>
            <p:nvPr/>
          </p:nvSpPr>
          <p:spPr bwMode="auto">
            <a:xfrm>
              <a:off x="5543992" y="2024142"/>
              <a:ext cx="792661" cy="30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>
                  <a:latin typeface="Times New Roman" panose="02020603050405020304" pitchFamily="18" charset="0"/>
                </a:rPr>
                <a:t>TCAM</a:t>
              </a:r>
              <a:endParaRPr lang="zh-TW" altLang="en-US" sz="1600">
                <a:latin typeface="Times New Roman" panose="02020603050405020304" pitchFamily="18" charset="0"/>
              </a:endParaRPr>
            </a:p>
          </p:txBody>
        </p:sp>
        <p:sp>
          <p:nvSpPr>
            <p:cNvPr id="26780" name="Text Box 23"/>
            <p:cNvSpPr txBox="1">
              <a:spLocks noChangeArrowheads="1"/>
            </p:cNvSpPr>
            <p:nvPr/>
          </p:nvSpPr>
          <p:spPr bwMode="auto">
            <a:xfrm>
              <a:off x="6444866" y="1916832"/>
              <a:ext cx="573530" cy="412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 i="1">
                  <a:solidFill>
                    <a:srgbClr val="C00000"/>
                  </a:solidFill>
                  <a:latin typeface="Times New Roman" panose="02020603050405020304" pitchFamily="18" charset="0"/>
                </a:rPr>
                <a:t>Level index</a:t>
              </a:r>
            </a:p>
          </p:txBody>
        </p:sp>
      </p:grpSp>
      <p:grpSp>
        <p:nvGrpSpPr>
          <p:cNvPr id="40" name="群組 34"/>
          <p:cNvGrpSpPr>
            <a:grpSpLocks/>
          </p:cNvGrpSpPr>
          <p:nvPr/>
        </p:nvGrpSpPr>
        <p:grpSpPr bwMode="auto">
          <a:xfrm>
            <a:off x="5508625" y="2241550"/>
            <a:ext cx="1941513" cy="2916238"/>
            <a:chOff x="5364088" y="1916832"/>
            <a:chExt cx="1654308" cy="2628379"/>
          </a:xfrm>
        </p:grpSpPr>
        <p:grpSp>
          <p:nvGrpSpPr>
            <p:cNvPr id="26753" name="群組 24"/>
            <p:cNvGrpSpPr>
              <a:grpSpLocks/>
            </p:cNvGrpSpPr>
            <p:nvPr/>
          </p:nvGrpSpPr>
          <p:grpSpPr bwMode="auto">
            <a:xfrm>
              <a:off x="5364088" y="2384884"/>
              <a:ext cx="1090967" cy="2160327"/>
              <a:chOff x="5364088" y="2384884"/>
              <a:chExt cx="1090967" cy="2160327"/>
            </a:xfrm>
          </p:grpSpPr>
          <p:sp>
            <p:nvSpPr>
              <p:cNvPr id="26767" name="Rectangle 10"/>
              <p:cNvSpPr>
                <a:spLocks noChangeArrowheads="1"/>
              </p:cNvSpPr>
              <p:nvPr/>
            </p:nvSpPr>
            <p:spPr bwMode="auto">
              <a:xfrm>
                <a:off x="5364088" y="2384884"/>
                <a:ext cx="1090967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(A)1100</a:t>
                </a:r>
                <a:endParaRPr lang="zh-TW" altLang="en-US" sz="1200"/>
              </a:p>
            </p:txBody>
          </p:sp>
          <p:sp>
            <p:nvSpPr>
              <p:cNvPr id="26768" name="Rectangle 10"/>
              <p:cNvSpPr>
                <a:spLocks noChangeArrowheads="1"/>
              </p:cNvSpPr>
              <p:nvPr/>
            </p:nvSpPr>
            <p:spPr bwMode="auto">
              <a:xfrm>
                <a:off x="5364088" y="2600908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769" name="Rectangle 10"/>
              <p:cNvSpPr>
                <a:spLocks noChangeArrowheads="1"/>
              </p:cNvSpPr>
              <p:nvPr/>
            </p:nvSpPr>
            <p:spPr bwMode="auto">
              <a:xfrm>
                <a:off x="5364088" y="2816932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770" name="Rectangle 10"/>
              <p:cNvSpPr>
                <a:spLocks noChangeArrowheads="1"/>
              </p:cNvSpPr>
              <p:nvPr/>
            </p:nvSpPr>
            <p:spPr bwMode="auto">
              <a:xfrm>
                <a:off x="5364088" y="3032956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771" name="Rectangle 10"/>
              <p:cNvSpPr>
                <a:spLocks noChangeArrowheads="1"/>
              </p:cNvSpPr>
              <p:nvPr/>
            </p:nvSpPr>
            <p:spPr bwMode="auto">
              <a:xfrm>
                <a:off x="5364088" y="3248980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772" name="Rectangle 10"/>
              <p:cNvSpPr>
                <a:spLocks noChangeArrowheads="1"/>
              </p:cNvSpPr>
              <p:nvPr/>
            </p:nvSpPr>
            <p:spPr bwMode="auto">
              <a:xfrm>
                <a:off x="5364088" y="3465004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773" name="Rectangle 10"/>
              <p:cNvSpPr>
                <a:spLocks noChangeArrowheads="1"/>
              </p:cNvSpPr>
              <p:nvPr/>
            </p:nvSpPr>
            <p:spPr bwMode="auto">
              <a:xfrm>
                <a:off x="5364088" y="3681028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774" name="Rectangle 10"/>
              <p:cNvSpPr>
                <a:spLocks noChangeArrowheads="1"/>
              </p:cNvSpPr>
              <p:nvPr/>
            </p:nvSpPr>
            <p:spPr bwMode="auto">
              <a:xfrm>
                <a:off x="5364088" y="3897052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775" name="Rectangle 10"/>
              <p:cNvSpPr>
                <a:spLocks noChangeArrowheads="1"/>
              </p:cNvSpPr>
              <p:nvPr/>
            </p:nvSpPr>
            <p:spPr bwMode="auto">
              <a:xfrm>
                <a:off x="5364088" y="4113076"/>
                <a:ext cx="1090967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(C)11XX</a:t>
                </a:r>
                <a:endParaRPr lang="zh-TW" altLang="en-US" sz="1200"/>
              </a:p>
            </p:txBody>
          </p:sp>
          <p:sp>
            <p:nvSpPr>
              <p:cNvPr id="26776" name="Rectangle 10"/>
              <p:cNvSpPr>
                <a:spLocks noChangeArrowheads="1"/>
              </p:cNvSpPr>
              <p:nvPr/>
            </p:nvSpPr>
            <p:spPr bwMode="auto">
              <a:xfrm>
                <a:off x="5364088" y="4329100"/>
                <a:ext cx="1090967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200"/>
              </a:p>
            </p:txBody>
          </p:sp>
        </p:grpSp>
        <p:grpSp>
          <p:nvGrpSpPr>
            <p:cNvPr id="26754" name="群組 23"/>
            <p:cNvGrpSpPr>
              <a:grpSpLocks/>
            </p:cNvGrpSpPr>
            <p:nvPr/>
          </p:nvGrpSpPr>
          <p:grpSpPr bwMode="auto">
            <a:xfrm>
              <a:off x="6444209" y="2384884"/>
              <a:ext cx="504055" cy="2160327"/>
              <a:chOff x="6444208" y="2384884"/>
              <a:chExt cx="648073" cy="2160327"/>
            </a:xfrm>
          </p:grpSpPr>
          <p:sp>
            <p:nvSpPr>
              <p:cNvPr id="26757" name="Rectangle 10"/>
              <p:cNvSpPr>
                <a:spLocks noChangeArrowheads="1"/>
              </p:cNvSpPr>
              <p:nvPr/>
            </p:nvSpPr>
            <p:spPr bwMode="auto">
              <a:xfrm>
                <a:off x="6444209" y="2384884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001</a:t>
                </a:r>
                <a:endParaRPr lang="zh-TW" altLang="en-US" sz="1200"/>
              </a:p>
            </p:txBody>
          </p:sp>
          <p:sp>
            <p:nvSpPr>
              <p:cNvPr id="26758" name="Rectangle 10"/>
              <p:cNvSpPr>
                <a:spLocks noChangeArrowheads="1"/>
              </p:cNvSpPr>
              <p:nvPr/>
            </p:nvSpPr>
            <p:spPr bwMode="auto">
              <a:xfrm>
                <a:off x="6444208" y="2600908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759" name="Rectangle 10"/>
              <p:cNvSpPr>
                <a:spLocks noChangeArrowheads="1"/>
              </p:cNvSpPr>
              <p:nvPr/>
            </p:nvSpPr>
            <p:spPr bwMode="auto">
              <a:xfrm>
                <a:off x="6444208" y="2816932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760" name="Rectangle 10"/>
              <p:cNvSpPr>
                <a:spLocks noChangeArrowheads="1"/>
              </p:cNvSpPr>
              <p:nvPr/>
            </p:nvSpPr>
            <p:spPr bwMode="auto">
              <a:xfrm>
                <a:off x="6444208" y="3032956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761" name="Rectangle 10"/>
              <p:cNvSpPr>
                <a:spLocks noChangeArrowheads="1"/>
              </p:cNvSpPr>
              <p:nvPr/>
            </p:nvSpPr>
            <p:spPr bwMode="auto">
              <a:xfrm>
                <a:off x="6444208" y="3248980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762" name="Rectangle 10"/>
              <p:cNvSpPr>
                <a:spLocks noChangeArrowheads="1"/>
              </p:cNvSpPr>
              <p:nvPr/>
            </p:nvSpPr>
            <p:spPr bwMode="auto">
              <a:xfrm>
                <a:off x="6444208" y="3465004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763" name="Rectangle 10"/>
              <p:cNvSpPr>
                <a:spLocks noChangeArrowheads="1"/>
              </p:cNvSpPr>
              <p:nvPr/>
            </p:nvSpPr>
            <p:spPr bwMode="auto">
              <a:xfrm>
                <a:off x="6444208" y="3681028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764" name="Rectangle 10"/>
              <p:cNvSpPr>
                <a:spLocks noChangeArrowheads="1"/>
              </p:cNvSpPr>
              <p:nvPr/>
            </p:nvSpPr>
            <p:spPr bwMode="auto">
              <a:xfrm>
                <a:off x="6444208" y="3897052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765" name="Rectangle 10"/>
              <p:cNvSpPr>
                <a:spLocks noChangeArrowheads="1"/>
              </p:cNvSpPr>
              <p:nvPr/>
            </p:nvSpPr>
            <p:spPr bwMode="auto">
              <a:xfrm>
                <a:off x="6444208" y="4113076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010</a:t>
                </a:r>
                <a:endParaRPr lang="zh-TW" altLang="en-US" sz="1200"/>
              </a:p>
            </p:txBody>
          </p:sp>
          <p:sp>
            <p:nvSpPr>
              <p:cNvPr id="26766" name="Rectangle 10"/>
              <p:cNvSpPr>
                <a:spLocks noChangeArrowheads="1"/>
              </p:cNvSpPr>
              <p:nvPr/>
            </p:nvSpPr>
            <p:spPr bwMode="auto">
              <a:xfrm>
                <a:off x="6444208" y="4329100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200"/>
              </a:p>
            </p:txBody>
          </p:sp>
        </p:grpSp>
        <p:sp>
          <p:nvSpPr>
            <p:cNvPr id="26755" name="文字方塊 37"/>
            <p:cNvSpPr txBox="1">
              <a:spLocks noChangeArrowheads="1"/>
            </p:cNvSpPr>
            <p:nvPr/>
          </p:nvSpPr>
          <p:spPr bwMode="auto">
            <a:xfrm>
              <a:off x="5543992" y="2024142"/>
              <a:ext cx="792661" cy="30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>
                  <a:latin typeface="Times New Roman" panose="02020603050405020304" pitchFamily="18" charset="0"/>
                </a:rPr>
                <a:t>TCAM</a:t>
              </a:r>
              <a:endParaRPr lang="zh-TW" altLang="en-US" sz="1600">
                <a:latin typeface="Times New Roman" panose="02020603050405020304" pitchFamily="18" charset="0"/>
              </a:endParaRPr>
            </a:p>
          </p:txBody>
        </p:sp>
        <p:sp>
          <p:nvSpPr>
            <p:cNvPr id="26756" name="Text Box 23"/>
            <p:cNvSpPr txBox="1">
              <a:spLocks noChangeArrowheads="1"/>
            </p:cNvSpPr>
            <p:nvPr/>
          </p:nvSpPr>
          <p:spPr bwMode="auto">
            <a:xfrm>
              <a:off x="6444866" y="1916832"/>
              <a:ext cx="573530" cy="412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 i="1">
                  <a:solidFill>
                    <a:srgbClr val="C00000"/>
                  </a:solidFill>
                  <a:latin typeface="Times New Roman" panose="02020603050405020304" pitchFamily="18" charset="0"/>
                </a:rPr>
                <a:t>Level index</a:t>
              </a:r>
            </a:p>
          </p:txBody>
        </p:sp>
      </p:grpSp>
      <p:grpSp>
        <p:nvGrpSpPr>
          <p:cNvPr id="43" name="群組 34"/>
          <p:cNvGrpSpPr>
            <a:grpSpLocks/>
          </p:cNvGrpSpPr>
          <p:nvPr/>
        </p:nvGrpSpPr>
        <p:grpSpPr bwMode="auto">
          <a:xfrm>
            <a:off x="5508625" y="2241550"/>
            <a:ext cx="1941513" cy="2916238"/>
            <a:chOff x="5364088" y="1916832"/>
            <a:chExt cx="1654308" cy="2628379"/>
          </a:xfrm>
        </p:grpSpPr>
        <p:grpSp>
          <p:nvGrpSpPr>
            <p:cNvPr id="26729" name="群組 24"/>
            <p:cNvGrpSpPr>
              <a:grpSpLocks/>
            </p:cNvGrpSpPr>
            <p:nvPr/>
          </p:nvGrpSpPr>
          <p:grpSpPr bwMode="auto">
            <a:xfrm>
              <a:off x="5364088" y="2384884"/>
              <a:ext cx="1090967" cy="2160327"/>
              <a:chOff x="5364088" y="2384884"/>
              <a:chExt cx="1090967" cy="2160327"/>
            </a:xfrm>
          </p:grpSpPr>
          <p:sp>
            <p:nvSpPr>
              <p:cNvPr id="26743" name="Rectangle 10"/>
              <p:cNvSpPr>
                <a:spLocks noChangeArrowheads="1"/>
              </p:cNvSpPr>
              <p:nvPr/>
            </p:nvSpPr>
            <p:spPr bwMode="auto">
              <a:xfrm>
                <a:off x="5364088" y="2384884"/>
                <a:ext cx="1090967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(A)1100</a:t>
                </a:r>
                <a:endParaRPr lang="zh-TW" altLang="en-US" sz="1200"/>
              </a:p>
            </p:txBody>
          </p:sp>
          <p:sp>
            <p:nvSpPr>
              <p:cNvPr id="26744" name="Rectangle 10"/>
              <p:cNvSpPr>
                <a:spLocks noChangeArrowheads="1"/>
              </p:cNvSpPr>
              <p:nvPr/>
            </p:nvSpPr>
            <p:spPr bwMode="auto">
              <a:xfrm>
                <a:off x="5364088" y="2600908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745" name="Rectangle 10"/>
              <p:cNvSpPr>
                <a:spLocks noChangeArrowheads="1"/>
              </p:cNvSpPr>
              <p:nvPr/>
            </p:nvSpPr>
            <p:spPr bwMode="auto">
              <a:xfrm>
                <a:off x="5364088" y="2816932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746" name="Rectangle 10"/>
              <p:cNvSpPr>
                <a:spLocks noChangeArrowheads="1"/>
              </p:cNvSpPr>
              <p:nvPr/>
            </p:nvSpPr>
            <p:spPr bwMode="auto">
              <a:xfrm>
                <a:off x="5364088" y="3032956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747" name="Rectangle 10"/>
              <p:cNvSpPr>
                <a:spLocks noChangeArrowheads="1"/>
              </p:cNvSpPr>
              <p:nvPr/>
            </p:nvSpPr>
            <p:spPr bwMode="auto">
              <a:xfrm>
                <a:off x="5364088" y="3248980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748" name="Rectangle 10"/>
              <p:cNvSpPr>
                <a:spLocks noChangeArrowheads="1"/>
              </p:cNvSpPr>
              <p:nvPr/>
            </p:nvSpPr>
            <p:spPr bwMode="auto">
              <a:xfrm>
                <a:off x="5364088" y="3465004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749" name="Rectangle 10"/>
              <p:cNvSpPr>
                <a:spLocks noChangeArrowheads="1"/>
              </p:cNvSpPr>
              <p:nvPr/>
            </p:nvSpPr>
            <p:spPr bwMode="auto">
              <a:xfrm>
                <a:off x="5364088" y="3681028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750" name="Rectangle 10"/>
              <p:cNvSpPr>
                <a:spLocks noChangeArrowheads="1"/>
              </p:cNvSpPr>
              <p:nvPr/>
            </p:nvSpPr>
            <p:spPr bwMode="auto">
              <a:xfrm>
                <a:off x="5364088" y="3897052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751" name="Rectangle 10"/>
              <p:cNvSpPr>
                <a:spLocks noChangeArrowheads="1"/>
              </p:cNvSpPr>
              <p:nvPr/>
            </p:nvSpPr>
            <p:spPr bwMode="auto">
              <a:xfrm>
                <a:off x="5364088" y="4113076"/>
                <a:ext cx="1090967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(C)11XX</a:t>
                </a:r>
                <a:endParaRPr lang="zh-TW" altLang="en-US" sz="1200"/>
              </a:p>
            </p:txBody>
          </p:sp>
          <p:sp>
            <p:nvSpPr>
              <p:cNvPr id="26752" name="Rectangle 10"/>
              <p:cNvSpPr>
                <a:spLocks noChangeArrowheads="1"/>
              </p:cNvSpPr>
              <p:nvPr/>
            </p:nvSpPr>
            <p:spPr bwMode="auto">
              <a:xfrm>
                <a:off x="5364088" y="4329100"/>
                <a:ext cx="1090967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(B)1XXX</a:t>
                </a:r>
                <a:endParaRPr lang="zh-TW" altLang="en-US" sz="1200"/>
              </a:p>
            </p:txBody>
          </p:sp>
        </p:grpSp>
        <p:grpSp>
          <p:nvGrpSpPr>
            <p:cNvPr id="26730" name="群組 23"/>
            <p:cNvGrpSpPr>
              <a:grpSpLocks/>
            </p:cNvGrpSpPr>
            <p:nvPr/>
          </p:nvGrpSpPr>
          <p:grpSpPr bwMode="auto">
            <a:xfrm>
              <a:off x="6444209" y="2384884"/>
              <a:ext cx="504055" cy="2160327"/>
              <a:chOff x="6444208" y="2384884"/>
              <a:chExt cx="648073" cy="2160327"/>
            </a:xfrm>
          </p:grpSpPr>
          <p:sp>
            <p:nvSpPr>
              <p:cNvPr id="26733" name="Rectangle 10"/>
              <p:cNvSpPr>
                <a:spLocks noChangeArrowheads="1"/>
              </p:cNvSpPr>
              <p:nvPr/>
            </p:nvSpPr>
            <p:spPr bwMode="auto">
              <a:xfrm>
                <a:off x="6444209" y="2384884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001</a:t>
                </a:r>
                <a:endParaRPr lang="zh-TW" altLang="en-US" sz="1200"/>
              </a:p>
            </p:txBody>
          </p:sp>
          <p:sp>
            <p:nvSpPr>
              <p:cNvPr id="26734" name="Rectangle 10"/>
              <p:cNvSpPr>
                <a:spLocks noChangeArrowheads="1"/>
              </p:cNvSpPr>
              <p:nvPr/>
            </p:nvSpPr>
            <p:spPr bwMode="auto">
              <a:xfrm>
                <a:off x="6444208" y="2600908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735" name="Rectangle 10"/>
              <p:cNvSpPr>
                <a:spLocks noChangeArrowheads="1"/>
              </p:cNvSpPr>
              <p:nvPr/>
            </p:nvSpPr>
            <p:spPr bwMode="auto">
              <a:xfrm>
                <a:off x="6444208" y="2816932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736" name="Rectangle 10"/>
              <p:cNvSpPr>
                <a:spLocks noChangeArrowheads="1"/>
              </p:cNvSpPr>
              <p:nvPr/>
            </p:nvSpPr>
            <p:spPr bwMode="auto">
              <a:xfrm>
                <a:off x="6444208" y="3032956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737" name="Rectangle 10"/>
              <p:cNvSpPr>
                <a:spLocks noChangeArrowheads="1"/>
              </p:cNvSpPr>
              <p:nvPr/>
            </p:nvSpPr>
            <p:spPr bwMode="auto">
              <a:xfrm>
                <a:off x="6444208" y="3248980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738" name="Rectangle 10"/>
              <p:cNvSpPr>
                <a:spLocks noChangeArrowheads="1"/>
              </p:cNvSpPr>
              <p:nvPr/>
            </p:nvSpPr>
            <p:spPr bwMode="auto">
              <a:xfrm>
                <a:off x="6444208" y="3465004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739" name="Rectangle 10"/>
              <p:cNvSpPr>
                <a:spLocks noChangeArrowheads="1"/>
              </p:cNvSpPr>
              <p:nvPr/>
            </p:nvSpPr>
            <p:spPr bwMode="auto">
              <a:xfrm>
                <a:off x="6444208" y="3681028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740" name="Rectangle 10"/>
              <p:cNvSpPr>
                <a:spLocks noChangeArrowheads="1"/>
              </p:cNvSpPr>
              <p:nvPr/>
            </p:nvSpPr>
            <p:spPr bwMode="auto">
              <a:xfrm>
                <a:off x="6444208" y="3897052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741" name="Rectangle 10"/>
              <p:cNvSpPr>
                <a:spLocks noChangeArrowheads="1"/>
              </p:cNvSpPr>
              <p:nvPr/>
            </p:nvSpPr>
            <p:spPr bwMode="auto">
              <a:xfrm>
                <a:off x="6444208" y="4113076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010</a:t>
                </a:r>
                <a:endParaRPr lang="zh-TW" altLang="en-US" sz="1200"/>
              </a:p>
            </p:txBody>
          </p:sp>
          <p:sp>
            <p:nvSpPr>
              <p:cNvPr id="26742" name="Rectangle 10"/>
              <p:cNvSpPr>
                <a:spLocks noChangeArrowheads="1"/>
              </p:cNvSpPr>
              <p:nvPr/>
            </p:nvSpPr>
            <p:spPr bwMode="auto">
              <a:xfrm>
                <a:off x="6444208" y="4329100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011</a:t>
                </a:r>
                <a:endParaRPr lang="zh-TW" altLang="en-US" sz="1200"/>
              </a:p>
            </p:txBody>
          </p:sp>
        </p:grpSp>
        <p:sp>
          <p:nvSpPr>
            <p:cNvPr id="26731" name="文字方塊 37"/>
            <p:cNvSpPr txBox="1">
              <a:spLocks noChangeArrowheads="1"/>
            </p:cNvSpPr>
            <p:nvPr/>
          </p:nvSpPr>
          <p:spPr bwMode="auto">
            <a:xfrm>
              <a:off x="5543992" y="2024142"/>
              <a:ext cx="792661" cy="30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>
                  <a:latin typeface="Times New Roman" panose="02020603050405020304" pitchFamily="18" charset="0"/>
                </a:rPr>
                <a:t>TCAM</a:t>
              </a:r>
              <a:endParaRPr lang="zh-TW" altLang="en-US" sz="1600">
                <a:latin typeface="Times New Roman" panose="02020603050405020304" pitchFamily="18" charset="0"/>
              </a:endParaRPr>
            </a:p>
          </p:txBody>
        </p:sp>
        <p:sp>
          <p:nvSpPr>
            <p:cNvPr id="26732" name="Text Box 23"/>
            <p:cNvSpPr txBox="1">
              <a:spLocks noChangeArrowheads="1"/>
            </p:cNvSpPr>
            <p:nvPr/>
          </p:nvSpPr>
          <p:spPr bwMode="auto">
            <a:xfrm>
              <a:off x="6444866" y="1916832"/>
              <a:ext cx="573530" cy="412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 i="1">
                  <a:solidFill>
                    <a:srgbClr val="C00000"/>
                  </a:solidFill>
                  <a:latin typeface="Times New Roman" panose="02020603050405020304" pitchFamily="18" charset="0"/>
                </a:rPr>
                <a:t>Level index</a:t>
              </a:r>
            </a:p>
          </p:txBody>
        </p:sp>
      </p:grpSp>
      <p:grpSp>
        <p:nvGrpSpPr>
          <p:cNvPr id="46" name="群組 34"/>
          <p:cNvGrpSpPr>
            <a:grpSpLocks/>
          </p:cNvGrpSpPr>
          <p:nvPr/>
        </p:nvGrpSpPr>
        <p:grpSpPr bwMode="auto">
          <a:xfrm>
            <a:off x="5508625" y="2241550"/>
            <a:ext cx="1941513" cy="2916238"/>
            <a:chOff x="5364088" y="1916832"/>
            <a:chExt cx="1654308" cy="2628379"/>
          </a:xfrm>
        </p:grpSpPr>
        <p:grpSp>
          <p:nvGrpSpPr>
            <p:cNvPr id="26705" name="群組 24"/>
            <p:cNvGrpSpPr>
              <a:grpSpLocks/>
            </p:cNvGrpSpPr>
            <p:nvPr/>
          </p:nvGrpSpPr>
          <p:grpSpPr bwMode="auto">
            <a:xfrm>
              <a:off x="5364088" y="2384884"/>
              <a:ext cx="1090967" cy="2160327"/>
              <a:chOff x="5364088" y="2384884"/>
              <a:chExt cx="1090967" cy="2160327"/>
            </a:xfrm>
          </p:grpSpPr>
          <p:sp>
            <p:nvSpPr>
              <p:cNvPr id="26719" name="Rectangle 10"/>
              <p:cNvSpPr>
                <a:spLocks noChangeArrowheads="1"/>
              </p:cNvSpPr>
              <p:nvPr/>
            </p:nvSpPr>
            <p:spPr bwMode="auto">
              <a:xfrm>
                <a:off x="5364088" y="2384884"/>
                <a:ext cx="1090967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(A)1100</a:t>
                </a:r>
                <a:endParaRPr lang="zh-TW" altLang="en-US" sz="1200"/>
              </a:p>
            </p:txBody>
          </p:sp>
          <p:sp>
            <p:nvSpPr>
              <p:cNvPr id="26720" name="Rectangle 10"/>
              <p:cNvSpPr>
                <a:spLocks noChangeArrowheads="1"/>
              </p:cNvSpPr>
              <p:nvPr/>
            </p:nvSpPr>
            <p:spPr bwMode="auto">
              <a:xfrm>
                <a:off x="5364088" y="2600908"/>
                <a:ext cx="1090967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(D)1101</a:t>
                </a:r>
                <a:endParaRPr lang="zh-TW" altLang="en-US" sz="1200"/>
              </a:p>
            </p:txBody>
          </p:sp>
          <p:sp>
            <p:nvSpPr>
              <p:cNvPr id="26721" name="Rectangle 10"/>
              <p:cNvSpPr>
                <a:spLocks noChangeArrowheads="1"/>
              </p:cNvSpPr>
              <p:nvPr/>
            </p:nvSpPr>
            <p:spPr bwMode="auto">
              <a:xfrm>
                <a:off x="5364088" y="2816932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722" name="Rectangle 10"/>
              <p:cNvSpPr>
                <a:spLocks noChangeArrowheads="1"/>
              </p:cNvSpPr>
              <p:nvPr/>
            </p:nvSpPr>
            <p:spPr bwMode="auto">
              <a:xfrm>
                <a:off x="5364088" y="3032956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723" name="Rectangle 10"/>
              <p:cNvSpPr>
                <a:spLocks noChangeArrowheads="1"/>
              </p:cNvSpPr>
              <p:nvPr/>
            </p:nvSpPr>
            <p:spPr bwMode="auto">
              <a:xfrm>
                <a:off x="5364088" y="3248980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724" name="Rectangle 10"/>
              <p:cNvSpPr>
                <a:spLocks noChangeArrowheads="1"/>
              </p:cNvSpPr>
              <p:nvPr/>
            </p:nvSpPr>
            <p:spPr bwMode="auto">
              <a:xfrm>
                <a:off x="5364088" y="3465004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725" name="Rectangle 10"/>
              <p:cNvSpPr>
                <a:spLocks noChangeArrowheads="1"/>
              </p:cNvSpPr>
              <p:nvPr/>
            </p:nvSpPr>
            <p:spPr bwMode="auto">
              <a:xfrm>
                <a:off x="5364088" y="3681028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726" name="Rectangle 10"/>
              <p:cNvSpPr>
                <a:spLocks noChangeArrowheads="1"/>
              </p:cNvSpPr>
              <p:nvPr/>
            </p:nvSpPr>
            <p:spPr bwMode="auto">
              <a:xfrm>
                <a:off x="5364088" y="3897052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727" name="Rectangle 10"/>
              <p:cNvSpPr>
                <a:spLocks noChangeArrowheads="1"/>
              </p:cNvSpPr>
              <p:nvPr/>
            </p:nvSpPr>
            <p:spPr bwMode="auto">
              <a:xfrm>
                <a:off x="5364088" y="4113076"/>
                <a:ext cx="1090967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(C)11XX</a:t>
                </a:r>
                <a:endParaRPr lang="zh-TW" altLang="en-US" sz="1200"/>
              </a:p>
            </p:txBody>
          </p:sp>
          <p:sp>
            <p:nvSpPr>
              <p:cNvPr id="26728" name="Rectangle 10"/>
              <p:cNvSpPr>
                <a:spLocks noChangeArrowheads="1"/>
              </p:cNvSpPr>
              <p:nvPr/>
            </p:nvSpPr>
            <p:spPr bwMode="auto">
              <a:xfrm>
                <a:off x="5364088" y="4329100"/>
                <a:ext cx="1090967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(B)1XXX</a:t>
                </a:r>
                <a:endParaRPr lang="zh-TW" altLang="en-US" sz="1200"/>
              </a:p>
            </p:txBody>
          </p:sp>
        </p:grpSp>
        <p:grpSp>
          <p:nvGrpSpPr>
            <p:cNvPr id="26706" name="群組 23"/>
            <p:cNvGrpSpPr>
              <a:grpSpLocks/>
            </p:cNvGrpSpPr>
            <p:nvPr/>
          </p:nvGrpSpPr>
          <p:grpSpPr bwMode="auto">
            <a:xfrm>
              <a:off x="6444209" y="2384884"/>
              <a:ext cx="504055" cy="2160327"/>
              <a:chOff x="6444208" y="2384884"/>
              <a:chExt cx="648073" cy="2160327"/>
            </a:xfrm>
          </p:grpSpPr>
          <p:sp>
            <p:nvSpPr>
              <p:cNvPr id="26709" name="Rectangle 10"/>
              <p:cNvSpPr>
                <a:spLocks noChangeArrowheads="1"/>
              </p:cNvSpPr>
              <p:nvPr/>
            </p:nvSpPr>
            <p:spPr bwMode="auto">
              <a:xfrm>
                <a:off x="6444209" y="2384884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001</a:t>
                </a:r>
                <a:endParaRPr lang="zh-TW" altLang="en-US" sz="1200"/>
              </a:p>
            </p:txBody>
          </p:sp>
          <p:sp>
            <p:nvSpPr>
              <p:cNvPr id="26710" name="Rectangle 10"/>
              <p:cNvSpPr>
                <a:spLocks noChangeArrowheads="1"/>
              </p:cNvSpPr>
              <p:nvPr/>
            </p:nvSpPr>
            <p:spPr bwMode="auto">
              <a:xfrm>
                <a:off x="6444208" y="2600908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001</a:t>
                </a:r>
                <a:endParaRPr lang="zh-TW" altLang="en-US" sz="1200"/>
              </a:p>
            </p:txBody>
          </p:sp>
          <p:sp>
            <p:nvSpPr>
              <p:cNvPr id="26711" name="Rectangle 10"/>
              <p:cNvSpPr>
                <a:spLocks noChangeArrowheads="1"/>
              </p:cNvSpPr>
              <p:nvPr/>
            </p:nvSpPr>
            <p:spPr bwMode="auto">
              <a:xfrm>
                <a:off x="6444208" y="2816932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712" name="Rectangle 10"/>
              <p:cNvSpPr>
                <a:spLocks noChangeArrowheads="1"/>
              </p:cNvSpPr>
              <p:nvPr/>
            </p:nvSpPr>
            <p:spPr bwMode="auto">
              <a:xfrm>
                <a:off x="6444208" y="3032956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713" name="Rectangle 10"/>
              <p:cNvSpPr>
                <a:spLocks noChangeArrowheads="1"/>
              </p:cNvSpPr>
              <p:nvPr/>
            </p:nvSpPr>
            <p:spPr bwMode="auto">
              <a:xfrm>
                <a:off x="6444208" y="3248980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714" name="Rectangle 10"/>
              <p:cNvSpPr>
                <a:spLocks noChangeArrowheads="1"/>
              </p:cNvSpPr>
              <p:nvPr/>
            </p:nvSpPr>
            <p:spPr bwMode="auto">
              <a:xfrm>
                <a:off x="6444208" y="3465004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715" name="Rectangle 10"/>
              <p:cNvSpPr>
                <a:spLocks noChangeArrowheads="1"/>
              </p:cNvSpPr>
              <p:nvPr/>
            </p:nvSpPr>
            <p:spPr bwMode="auto">
              <a:xfrm>
                <a:off x="6444208" y="3681028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716" name="Rectangle 10"/>
              <p:cNvSpPr>
                <a:spLocks noChangeArrowheads="1"/>
              </p:cNvSpPr>
              <p:nvPr/>
            </p:nvSpPr>
            <p:spPr bwMode="auto">
              <a:xfrm>
                <a:off x="6444208" y="3897052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717" name="Rectangle 10"/>
              <p:cNvSpPr>
                <a:spLocks noChangeArrowheads="1"/>
              </p:cNvSpPr>
              <p:nvPr/>
            </p:nvSpPr>
            <p:spPr bwMode="auto">
              <a:xfrm>
                <a:off x="6444208" y="4113076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010</a:t>
                </a:r>
                <a:endParaRPr lang="zh-TW" altLang="en-US" sz="1200"/>
              </a:p>
            </p:txBody>
          </p:sp>
          <p:sp>
            <p:nvSpPr>
              <p:cNvPr id="26718" name="Rectangle 10"/>
              <p:cNvSpPr>
                <a:spLocks noChangeArrowheads="1"/>
              </p:cNvSpPr>
              <p:nvPr/>
            </p:nvSpPr>
            <p:spPr bwMode="auto">
              <a:xfrm>
                <a:off x="6444208" y="4329100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011</a:t>
                </a:r>
                <a:endParaRPr lang="zh-TW" altLang="en-US" sz="1200"/>
              </a:p>
            </p:txBody>
          </p:sp>
        </p:grpSp>
        <p:sp>
          <p:nvSpPr>
            <p:cNvPr id="26707" name="文字方塊 37"/>
            <p:cNvSpPr txBox="1">
              <a:spLocks noChangeArrowheads="1"/>
            </p:cNvSpPr>
            <p:nvPr/>
          </p:nvSpPr>
          <p:spPr bwMode="auto">
            <a:xfrm>
              <a:off x="5543992" y="2024142"/>
              <a:ext cx="792661" cy="30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>
                  <a:latin typeface="Times New Roman" panose="02020603050405020304" pitchFamily="18" charset="0"/>
                </a:rPr>
                <a:t>TCAM</a:t>
              </a:r>
              <a:endParaRPr lang="zh-TW" altLang="en-US" sz="1600">
                <a:latin typeface="Times New Roman" panose="02020603050405020304" pitchFamily="18" charset="0"/>
              </a:endParaRPr>
            </a:p>
          </p:txBody>
        </p:sp>
        <p:sp>
          <p:nvSpPr>
            <p:cNvPr id="26708" name="Text Box 23"/>
            <p:cNvSpPr txBox="1">
              <a:spLocks noChangeArrowheads="1"/>
            </p:cNvSpPr>
            <p:nvPr/>
          </p:nvSpPr>
          <p:spPr bwMode="auto">
            <a:xfrm>
              <a:off x="6444866" y="1916832"/>
              <a:ext cx="573530" cy="412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 i="1">
                  <a:solidFill>
                    <a:srgbClr val="C00000"/>
                  </a:solidFill>
                  <a:latin typeface="Times New Roman" panose="02020603050405020304" pitchFamily="18" charset="0"/>
                </a:rPr>
                <a:t>Level index</a:t>
              </a:r>
            </a:p>
          </p:txBody>
        </p:sp>
      </p:grpSp>
      <p:grpSp>
        <p:nvGrpSpPr>
          <p:cNvPr id="49" name="群組 34"/>
          <p:cNvGrpSpPr>
            <a:grpSpLocks/>
          </p:cNvGrpSpPr>
          <p:nvPr/>
        </p:nvGrpSpPr>
        <p:grpSpPr bwMode="auto">
          <a:xfrm>
            <a:off x="5508625" y="2241550"/>
            <a:ext cx="1941513" cy="2916238"/>
            <a:chOff x="5364088" y="1916832"/>
            <a:chExt cx="1654308" cy="2628379"/>
          </a:xfrm>
        </p:grpSpPr>
        <p:grpSp>
          <p:nvGrpSpPr>
            <p:cNvPr id="26681" name="群組 24"/>
            <p:cNvGrpSpPr>
              <a:grpSpLocks/>
            </p:cNvGrpSpPr>
            <p:nvPr/>
          </p:nvGrpSpPr>
          <p:grpSpPr bwMode="auto">
            <a:xfrm>
              <a:off x="5364088" y="2384884"/>
              <a:ext cx="1090967" cy="2160327"/>
              <a:chOff x="5364088" y="2384884"/>
              <a:chExt cx="1090967" cy="2160327"/>
            </a:xfrm>
          </p:grpSpPr>
          <p:sp>
            <p:nvSpPr>
              <p:cNvPr id="26695" name="Rectangle 10"/>
              <p:cNvSpPr>
                <a:spLocks noChangeArrowheads="1"/>
              </p:cNvSpPr>
              <p:nvPr/>
            </p:nvSpPr>
            <p:spPr bwMode="auto">
              <a:xfrm>
                <a:off x="5364088" y="2384884"/>
                <a:ext cx="1090967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(A)1100</a:t>
                </a:r>
                <a:endParaRPr lang="zh-TW" altLang="en-US" sz="1200"/>
              </a:p>
            </p:txBody>
          </p:sp>
          <p:sp>
            <p:nvSpPr>
              <p:cNvPr id="26696" name="Rectangle 10"/>
              <p:cNvSpPr>
                <a:spLocks noChangeArrowheads="1"/>
              </p:cNvSpPr>
              <p:nvPr/>
            </p:nvSpPr>
            <p:spPr bwMode="auto">
              <a:xfrm>
                <a:off x="5364088" y="2600908"/>
                <a:ext cx="1090967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(D)1101</a:t>
                </a:r>
                <a:endParaRPr lang="zh-TW" altLang="en-US" sz="1200"/>
              </a:p>
            </p:txBody>
          </p:sp>
          <p:sp>
            <p:nvSpPr>
              <p:cNvPr id="26697" name="Rectangle 10"/>
              <p:cNvSpPr>
                <a:spLocks noChangeArrowheads="1"/>
              </p:cNvSpPr>
              <p:nvPr/>
            </p:nvSpPr>
            <p:spPr bwMode="auto">
              <a:xfrm>
                <a:off x="5364088" y="2816932"/>
                <a:ext cx="1090967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(E)1110</a:t>
                </a:r>
                <a:endParaRPr lang="zh-TW" altLang="en-US" sz="1200"/>
              </a:p>
            </p:txBody>
          </p:sp>
          <p:sp>
            <p:nvSpPr>
              <p:cNvPr id="26698" name="Rectangle 10"/>
              <p:cNvSpPr>
                <a:spLocks noChangeArrowheads="1"/>
              </p:cNvSpPr>
              <p:nvPr/>
            </p:nvSpPr>
            <p:spPr bwMode="auto">
              <a:xfrm>
                <a:off x="5364088" y="3032956"/>
                <a:ext cx="1090967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(H)1001</a:t>
                </a:r>
                <a:endParaRPr lang="zh-TW" altLang="en-US" sz="1200"/>
              </a:p>
            </p:txBody>
          </p:sp>
          <p:sp>
            <p:nvSpPr>
              <p:cNvPr id="26699" name="Rectangle 10"/>
              <p:cNvSpPr>
                <a:spLocks noChangeArrowheads="1"/>
              </p:cNvSpPr>
              <p:nvPr/>
            </p:nvSpPr>
            <p:spPr bwMode="auto">
              <a:xfrm>
                <a:off x="5364088" y="3248980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700" name="Rectangle 10"/>
              <p:cNvSpPr>
                <a:spLocks noChangeArrowheads="1"/>
              </p:cNvSpPr>
              <p:nvPr/>
            </p:nvSpPr>
            <p:spPr bwMode="auto">
              <a:xfrm>
                <a:off x="5364088" y="3465004"/>
                <a:ext cx="1090967" cy="21611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free</a:t>
                </a:r>
                <a:endParaRPr lang="zh-TW" altLang="en-US" sz="1200"/>
              </a:p>
            </p:txBody>
          </p:sp>
          <p:sp>
            <p:nvSpPr>
              <p:cNvPr id="26701" name="Rectangle 10"/>
              <p:cNvSpPr>
                <a:spLocks noChangeArrowheads="1"/>
              </p:cNvSpPr>
              <p:nvPr/>
            </p:nvSpPr>
            <p:spPr bwMode="auto">
              <a:xfrm>
                <a:off x="5364088" y="3681028"/>
                <a:ext cx="1090967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(G)100X</a:t>
                </a:r>
                <a:endParaRPr lang="zh-TW" altLang="en-US" sz="1200"/>
              </a:p>
            </p:txBody>
          </p:sp>
          <p:sp>
            <p:nvSpPr>
              <p:cNvPr id="26702" name="Rectangle 10"/>
              <p:cNvSpPr>
                <a:spLocks noChangeArrowheads="1"/>
              </p:cNvSpPr>
              <p:nvPr/>
            </p:nvSpPr>
            <p:spPr bwMode="auto">
              <a:xfrm>
                <a:off x="5364088" y="3897052"/>
                <a:ext cx="1090967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(F)111X</a:t>
                </a:r>
                <a:endParaRPr lang="zh-TW" altLang="en-US" sz="1200"/>
              </a:p>
            </p:txBody>
          </p:sp>
          <p:sp>
            <p:nvSpPr>
              <p:cNvPr id="26703" name="Rectangle 10"/>
              <p:cNvSpPr>
                <a:spLocks noChangeArrowheads="1"/>
              </p:cNvSpPr>
              <p:nvPr/>
            </p:nvSpPr>
            <p:spPr bwMode="auto">
              <a:xfrm>
                <a:off x="5364088" y="4113076"/>
                <a:ext cx="1090967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(C)11XX</a:t>
                </a:r>
                <a:endParaRPr lang="zh-TW" altLang="en-US" sz="1200"/>
              </a:p>
            </p:txBody>
          </p:sp>
          <p:sp>
            <p:nvSpPr>
              <p:cNvPr id="26704" name="Rectangle 10"/>
              <p:cNvSpPr>
                <a:spLocks noChangeArrowheads="1"/>
              </p:cNvSpPr>
              <p:nvPr/>
            </p:nvSpPr>
            <p:spPr bwMode="auto">
              <a:xfrm>
                <a:off x="5364088" y="4329100"/>
                <a:ext cx="1090967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(B)1XXX</a:t>
                </a:r>
                <a:endParaRPr lang="zh-TW" altLang="en-US" sz="1200"/>
              </a:p>
            </p:txBody>
          </p:sp>
        </p:grpSp>
        <p:grpSp>
          <p:nvGrpSpPr>
            <p:cNvPr id="26682" name="群組 23"/>
            <p:cNvGrpSpPr>
              <a:grpSpLocks/>
            </p:cNvGrpSpPr>
            <p:nvPr/>
          </p:nvGrpSpPr>
          <p:grpSpPr bwMode="auto">
            <a:xfrm>
              <a:off x="6444209" y="2384884"/>
              <a:ext cx="504055" cy="2160327"/>
              <a:chOff x="6444208" y="2384884"/>
              <a:chExt cx="648073" cy="2160327"/>
            </a:xfrm>
          </p:grpSpPr>
          <p:sp>
            <p:nvSpPr>
              <p:cNvPr id="26685" name="Rectangle 10"/>
              <p:cNvSpPr>
                <a:spLocks noChangeArrowheads="1"/>
              </p:cNvSpPr>
              <p:nvPr/>
            </p:nvSpPr>
            <p:spPr bwMode="auto">
              <a:xfrm>
                <a:off x="6444209" y="2384884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001</a:t>
                </a:r>
                <a:endParaRPr lang="zh-TW" altLang="en-US" sz="1200"/>
              </a:p>
            </p:txBody>
          </p:sp>
          <p:sp>
            <p:nvSpPr>
              <p:cNvPr id="26686" name="Rectangle 10"/>
              <p:cNvSpPr>
                <a:spLocks noChangeArrowheads="1"/>
              </p:cNvSpPr>
              <p:nvPr/>
            </p:nvSpPr>
            <p:spPr bwMode="auto">
              <a:xfrm>
                <a:off x="6444208" y="2600908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001</a:t>
                </a:r>
                <a:endParaRPr lang="zh-TW" altLang="en-US" sz="1200"/>
              </a:p>
            </p:txBody>
          </p:sp>
          <p:sp>
            <p:nvSpPr>
              <p:cNvPr id="26687" name="Rectangle 10"/>
              <p:cNvSpPr>
                <a:spLocks noChangeArrowheads="1"/>
              </p:cNvSpPr>
              <p:nvPr/>
            </p:nvSpPr>
            <p:spPr bwMode="auto">
              <a:xfrm>
                <a:off x="6444208" y="2816932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001</a:t>
                </a:r>
                <a:endParaRPr lang="zh-TW" altLang="en-US" sz="1200"/>
              </a:p>
            </p:txBody>
          </p:sp>
          <p:sp>
            <p:nvSpPr>
              <p:cNvPr id="26688" name="Rectangle 10"/>
              <p:cNvSpPr>
                <a:spLocks noChangeArrowheads="1"/>
              </p:cNvSpPr>
              <p:nvPr/>
            </p:nvSpPr>
            <p:spPr bwMode="auto">
              <a:xfrm>
                <a:off x="6444208" y="3032956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001</a:t>
                </a:r>
                <a:endParaRPr lang="zh-TW" altLang="en-US" sz="1200"/>
              </a:p>
            </p:txBody>
          </p:sp>
          <p:sp>
            <p:nvSpPr>
              <p:cNvPr id="26689" name="Rectangle 10"/>
              <p:cNvSpPr>
                <a:spLocks noChangeArrowheads="1"/>
              </p:cNvSpPr>
              <p:nvPr/>
            </p:nvSpPr>
            <p:spPr bwMode="auto">
              <a:xfrm>
                <a:off x="6444208" y="3248980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690" name="Rectangle 10"/>
              <p:cNvSpPr>
                <a:spLocks noChangeArrowheads="1"/>
              </p:cNvSpPr>
              <p:nvPr/>
            </p:nvSpPr>
            <p:spPr bwMode="auto">
              <a:xfrm>
                <a:off x="6444208" y="3465004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000</a:t>
                </a:r>
                <a:endParaRPr lang="zh-TW" altLang="en-US" sz="1200"/>
              </a:p>
            </p:txBody>
          </p:sp>
          <p:sp>
            <p:nvSpPr>
              <p:cNvPr id="26691" name="Rectangle 10"/>
              <p:cNvSpPr>
                <a:spLocks noChangeArrowheads="1"/>
              </p:cNvSpPr>
              <p:nvPr/>
            </p:nvSpPr>
            <p:spPr bwMode="auto">
              <a:xfrm>
                <a:off x="6444208" y="3681028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010</a:t>
                </a:r>
                <a:endParaRPr lang="zh-TW" altLang="en-US" sz="1200"/>
              </a:p>
            </p:txBody>
          </p:sp>
          <p:sp>
            <p:nvSpPr>
              <p:cNvPr id="26692" name="Rectangle 10"/>
              <p:cNvSpPr>
                <a:spLocks noChangeArrowheads="1"/>
              </p:cNvSpPr>
              <p:nvPr/>
            </p:nvSpPr>
            <p:spPr bwMode="auto">
              <a:xfrm>
                <a:off x="6444208" y="3897052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010</a:t>
                </a:r>
                <a:endParaRPr lang="zh-TW" altLang="en-US" sz="1200"/>
              </a:p>
            </p:txBody>
          </p:sp>
          <p:sp>
            <p:nvSpPr>
              <p:cNvPr id="26693" name="Rectangle 10"/>
              <p:cNvSpPr>
                <a:spLocks noChangeArrowheads="1"/>
              </p:cNvSpPr>
              <p:nvPr/>
            </p:nvSpPr>
            <p:spPr bwMode="auto">
              <a:xfrm>
                <a:off x="6444208" y="4113076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011</a:t>
                </a:r>
                <a:endParaRPr lang="zh-TW" altLang="en-US" sz="1200"/>
              </a:p>
            </p:txBody>
          </p:sp>
          <p:sp>
            <p:nvSpPr>
              <p:cNvPr id="26694" name="Rectangle 10"/>
              <p:cNvSpPr>
                <a:spLocks noChangeArrowheads="1"/>
              </p:cNvSpPr>
              <p:nvPr/>
            </p:nvSpPr>
            <p:spPr bwMode="auto">
              <a:xfrm>
                <a:off x="6444208" y="4329100"/>
                <a:ext cx="648072" cy="2161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100</a:t>
                </a:r>
                <a:endParaRPr lang="zh-TW" altLang="en-US" sz="1200"/>
              </a:p>
            </p:txBody>
          </p:sp>
        </p:grpSp>
        <p:sp>
          <p:nvSpPr>
            <p:cNvPr id="26683" name="文字方塊 37"/>
            <p:cNvSpPr txBox="1">
              <a:spLocks noChangeArrowheads="1"/>
            </p:cNvSpPr>
            <p:nvPr/>
          </p:nvSpPr>
          <p:spPr bwMode="auto">
            <a:xfrm>
              <a:off x="5543992" y="2024142"/>
              <a:ext cx="792661" cy="30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>
                  <a:latin typeface="Times New Roman" panose="02020603050405020304" pitchFamily="18" charset="0"/>
                </a:rPr>
                <a:t>TCAM</a:t>
              </a:r>
              <a:endParaRPr lang="zh-TW" altLang="en-US" sz="1600">
                <a:latin typeface="Times New Roman" panose="02020603050405020304" pitchFamily="18" charset="0"/>
              </a:endParaRPr>
            </a:p>
          </p:txBody>
        </p:sp>
        <p:sp>
          <p:nvSpPr>
            <p:cNvPr id="26684" name="Text Box 23"/>
            <p:cNvSpPr txBox="1">
              <a:spLocks noChangeArrowheads="1"/>
            </p:cNvSpPr>
            <p:nvPr/>
          </p:nvSpPr>
          <p:spPr bwMode="auto">
            <a:xfrm>
              <a:off x="6444866" y="1916832"/>
              <a:ext cx="573530" cy="412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 i="1">
                  <a:solidFill>
                    <a:srgbClr val="C00000"/>
                  </a:solidFill>
                  <a:latin typeface="Times New Roman" panose="02020603050405020304" pitchFamily="18" charset="0"/>
                </a:rPr>
                <a:t>Level index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 nodeType="clickPar">
                      <p:stCondLst>
                        <p:cond delay="indefinite"/>
                      </p:stCondLst>
                      <p:childTnLst>
                        <p:par>
                          <p:cTn id="2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 nodeType="clickPar">
                      <p:stCondLst>
                        <p:cond delay="indefinite"/>
                      </p:stCondLst>
                      <p:childTnLst>
                        <p:par>
                          <p:cTn id="2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 nodeType="clickPar">
                      <p:stCondLst>
                        <p:cond delay="indefinite"/>
                      </p:stCondLst>
                      <p:childTnLst>
                        <p:par>
                          <p:cTn id="2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 nodeType="clickPar">
                      <p:stCondLst>
                        <p:cond delay="indefinite"/>
                      </p:stCondLst>
                      <p:childTnLst>
                        <p:par>
                          <p:cTn id="2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 nodeType="clickPar">
                      <p:stCondLst>
                        <p:cond delay="indefinite"/>
                      </p:stCondLst>
                      <p:childTnLst>
                        <p:par>
                          <p:cTn id="2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  <p:bldP spid="62" grpId="0"/>
      <p:bldP spid="62" grpId="1"/>
      <p:bldP spid="4109" grpId="0"/>
      <p:bldP spid="4109" grpId="1"/>
      <p:bldP spid="4112" grpId="0"/>
      <p:bldP spid="4112" grpId="1"/>
      <p:bldP spid="82" grpId="0"/>
      <p:bldP spid="82" grpId="1"/>
      <p:bldP spid="115" grpId="0"/>
      <p:bldP spid="115" grpId="1"/>
      <p:bldP spid="121" grpId="0"/>
      <p:bldP spid="121" grpId="1"/>
      <p:bldP spid="128" grpId="0"/>
      <p:bldP spid="128" grpId="1"/>
      <p:bldP spid="132" grpId="0"/>
      <p:bldP spid="132" grpId="1"/>
      <p:bldP spid="164" grpId="0"/>
      <p:bldP spid="164" grpId="1"/>
      <p:bldP spid="256" grpId="0"/>
      <p:bldP spid="256" grpId="1"/>
      <p:bldP spid="262" grpId="0"/>
      <p:bldP spid="262" grpId="1"/>
      <p:bldP spid="411" grpId="0"/>
      <p:bldP spid="411" grpId="1"/>
      <p:bldP spid="353" grpId="0"/>
      <p:bldP spid="353" grpId="1"/>
      <p:bldP spid="353" grpId="2"/>
      <p:bldP spid="353" grpId="3"/>
      <p:bldP spid="353" grpId="4"/>
      <p:bldP spid="353" grpId="5"/>
      <p:bldP spid="353" grpId="6"/>
      <p:bldP spid="353" grpId="7"/>
      <p:bldP spid="677" grpId="0"/>
      <p:bldP spid="677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990608F-3EBA-45AC-A572-5AE9397C0EB4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kumimoji="0" lang="en-US" altLang="zh-TW" sz="14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Proposed Scheme (6/13)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zh-TW" sz="2800" b="1" smtClean="0">
                <a:latin typeface="Times New Roman" panose="02020603050405020304" pitchFamily="18" charset="0"/>
              </a:rPr>
              <a:t>Insertion</a:t>
            </a:r>
          </a:p>
          <a:p>
            <a:pPr lvl="1"/>
            <a:r>
              <a:rPr lang="en-US" altLang="zh-TW" sz="2000" smtClean="0">
                <a:latin typeface="Times New Roman" panose="02020603050405020304" pitchFamily="18" charset="0"/>
              </a:rPr>
              <a:t>Case 1: </a:t>
            </a:r>
            <a:r>
              <a:rPr lang="en-US" altLang="zh-TW" sz="2000" smtClean="0">
                <a:solidFill>
                  <a:srgbClr val="FF3300"/>
                </a:solidFill>
                <a:latin typeface="Times New Roman" panose="02020603050405020304" pitchFamily="18" charset="0"/>
              </a:rPr>
              <a:t>no ancestor, n children</a:t>
            </a:r>
          </a:p>
        </p:txBody>
      </p:sp>
      <p:sp>
        <p:nvSpPr>
          <p:cNvPr id="29702" name="Line 127"/>
          <p:cNvSpPr>
            <a:spLocks noChangeShapeType="1"/>
          </p:cNvSpPr>
          <p:nvPr/>
        </p:nvSpPr>
        <p:spPr bwMode="auto">
          <a:xfrm>
            <a:off x="4859338" y="2492375"/>
            <a:ext cx="974725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7654" name="Text Box 137"/>
          <p:cNvSpPr txBox="1">
            <a:spLocks noChangeArrowheads="1"/>
          </p:cNvSpPr>
          <p:nvPr/>
        </p:nvSpPr>
        <p:spPr bwMode="auto">
          <a:xfrm>
            <a:off x="792163" y="2636838"/>
            <a:ext cx="3276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zh-TW" sz="18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zh-TW" sz="1800">
              <a:latin typeface="Times New Roman" panose="02020603050405020304" pitchFamily="18" charset="0"/>
            </a:endParaRPr>
          </a:p>
        </p:txBody>
      </p:sp>
      <p:sp>
        <p:nvSpPr>
          <p:cNvPr id="27655" name="Line 139"/>
          <p:cNvSpPr>
            <a:spLocks noChangeShapeType="1"/>
          </p:cNvSpPr>
          <p:nvPr/>
        </p:nvSpPr>
        <p:spPr bwMode="auto">
          <a:xfrm>
            <a:off x="5832475" y="3429000"/>
            <a:ext cx="2808288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9706" name="Text Box 140"/>
          <p:cNvSpPr txBox="1">
            <a:spLocks noChangeArrowheads="1"/>
          </p:cNvSpPr>
          <p:nvPr/>
        </p:nvSpPr>
        <p:spPr bwMode="auto">
          <a:xfrm>
            <a:off x="4932363" y="2457450"/>
            <a:ext cx="828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No action</a:t>
            </a:r>
          </a:p>
        </p:txBody>
      </p:sp>
      <p:sp>
        <p:nvSpPr>
          <p:cNvPr id="29707" name="Text Box 141"/>
          <p:cNvSpPr txBox="1">
            <a:spLocks noChangeArrowheads="1"/>
          </p:cNvSpPr>
          <p:nvPr/>
        </p:nvSpPr>
        <p:spPr bwMode="auto">
          <a:xfrm>
            <a:off x="5184775" y="3573463"/>
            <a:ext cx="7191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rgbClr val="FF0000"/>
                </a:solidFill>
                <a:latin typeface="Times New Roman" panose="02020603050405020304" pitchFamily="18" charset="0"/>
              </a:rPr>
              <a:t>Insert q</a:t>
            </a:r>
          </a:p>
        </p:txBody>
      </p:sp>
      <p:grpSp>
        <p:nvGrpSpPr>
          <p:cNvPr id="27658" name="Group 48"/>
          <p:cNvGrpSpPr>
            <a:grpSpLocks/>
          </p:cNvGrpSpPr>
          <p:nvPr/>
        </p:nvGrpSpPr>
        <p:grpSpPr bwMode="auto">
          <a:xfrm>
            <a:off x="5832475" y="1844675"/>
            <a:ext cx="3059113" cy="4273550"/>
            <a:chOff x="3674" y="1162"/>
            <a:chExt cx="1927" cy="2692"/>
          </a:xfrm>
        </p:grpSpPr>
        <p:sp>
          <p:nvSpPr>
            <p:cNvPr id="27677" name="Rectangle 100"/>
            <p:cNvSpPr>
              <a:spLocks noChangeArrowheads="1"/>
            </p:cNvSpPr>
            <p:nvPr/>
          </p:nvSpPr>
          <p:spPr bwMode="auto">
            <a:xfrm>
              <a:off x="3674" y="1338"/>
              <a:ext cx="1401" cy="247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14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7678" name="Line 101"/>
            <p:cNvSpPr>
              <a:spLocks noChangeShapeType="1"/>
            </p:cNvSpPr>
            <p:nvPr/>
          </p:nvSpPr>
          <p:spPr bwMode="auto">
            <a:xfrm>
              <a:off x="4400" y="3067"/>
              <a:ext cx="0" cy="21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679" name="Text Box 102"/>
            <p:cNvSpPr txBox="1">
              <a:spLocks noChangeArrowheads="1"/>
            </p:cNvSpPr>
            <p:nvPr/>
          </p:nvSpPr>
          <p:spPr bwMode="auto">
            <a:xfrm>
              <a:off x="3916" y="1513"/>
              <a:ext cx="82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Layer-1 prefixes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  <p:sp>
          <p:nvSpPr>
            <p:cNvPr id="27680" name="Text Box 103"/>
            <p:cNvSpPr txBox="1">
              <a:spLocks noChangeArrowheads="1"/>
            </p:cNvSpPr>
            <p:nvPr/>
          </p:nvSpPr>
          <p:spPr bwMode="auto">
            <a:xfrm>
              <a:off x="3916" y="2197"/>
              <a:ext cx="82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Layer-2 prefixes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  <p:sp>
          <p:nvSpPr>
            <p:cNvPr id="27681" name="Text Box 104"/>
            <p:cNvSpPr txBox="1">
              <a:spLocks noChangeArrowheads="1"/>
            </p:cNvSpPr>
            <p:nvPr/>
          </p:nvSpPr>
          <p:spPr bwMode="auto">
            <a:xfrm>
              <a:off x="3916" y="2450"/>
              <a:ext cx="82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Layer-3 prefixes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  <p:sp>
          <p:nvSpPr>
            <p:cNvPr id="27682" name="Text Box 105"/>
            <p:cNvSpPr txBox="1">
              <a:spLocks noChangeArrowheads="1"/>
            </p:cNvSpPr>
            <p:nvPr/>
          </p:nvSpPr>
          <p:spPr bwMode="auto">
            <a:xfrm>
              <a:off x="3923" y="2659"/>
              <a:ext cx="824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Layer-4 prefixes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  <p:sp>
          <p:nvSpPr>
            <p:cNvPr id="27683" name="Text Box 106"/>
            <p:cNvSpPr txBox="1">
              <a:spLocks noChangeArrowheads="1"/>
            </p:cNvSpPr>
            <p:nvPr/>
          </p:nvSpPr>
          <p:spPr bwMode="auto">
            <a:xfrm>
              <a:off x="3923" y="3475"/>
              <a:ext cx="90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Layer-N-1 prefixes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  <p:sp>
          <p:nvSpPr>
            <p:cNvPr id="27684" name="Text Box 107"/>
            <p:cNvSpPr txBox="1">
              <a:spLocks noChangeArrowheads="1"/>
            </p:cNvSpPr>
            <p:nvPr/>
          </p:nvSpPr>
          <p:spPr bwMode="auto">
            <a:xfrm>
              <a:off x="3844" y="3650"/>
              <a:ext cx="98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Layer-N prefixes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  <p:sp>
          <p:nvSpPr>
            <p:cNvPr id="27685" name="Rectangle 108"/>
            <p:cNvSpPr>
              <a:spLocks noChangeArrowheads="1"/>
            </p:cNvSpPr>
            <p:nvPr/>
          </p:nvSpPr>
          <p:spPr bwMode="auto">
            <a:xfrm>
              <a:off x="5079" y="1338"/>
              <a:ext cx="372" cy="247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/>
            </a:p>
          </p:txBody>
        </p:sp>
        <p:sp>
          <p:nvSpPr>
            <p:cNvPr id="27686" name="Rectangle 109"/>
            <p:cNvSpPr>
              <a:spLocks noChangeArrowheads="1"/>
            </p:cNvSpPr>
            <p:nvPr/>
          </p:nvSpPr>
          <p:spPr bwMode="auto">
            <a:xfrm>
              <a:off x="3674" y="1865"/>
              <a:ext cx="1777" cy="289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14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7687" name="Line 111"/>
            <p:cNvSpPr>
              <a:spLocks noChangeShapeType="1"/>
            </p:cNvSpPr>
            <p:nvPr/>
          </p:nvSpPr>
          <p:spPr bwMode="auto">
            <a:xfrm>
              <a:off x="3674" y="2431"/>
              <a:ext cx="1777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688" name="Line 113"/>
            <p:cNvSpPr>
              <a:spLocks noChangeShapeType="1"/>
            </p:cNvSpPr>
            <p:nvPr/>
          </p:nvSpPr>
          <p:spPr bwMode="auto">
            <a:xfrm>
              <a:off x="3674" y="3475"/>
              <a:ext cx="1777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689" name="Line 114"/>
            <p:cNvSpPr>
              <a:spLocks noChangeShapeType="1"/>
            </p:cNvSpPr>
            <p:nvPr/>
          </p:nvSpPr>
          <p:spPr bwMode="auto">
            <a:xfrm>
              <a:off x="3674" y="3661"/>
              <a:ext cx="1777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690" name="Text Box 115"/>
            <p:cNvSpPr txBox="1">
              <a:spLocks noChangeArrowheads="1"/>
            </p:cNvSpPr>
            <p:nvPr/>
          </p:nvSpPr>
          <p:spPr bwMode="auto">
            <a:xfrm>
              <a:off x="4902" y="1162"/>
              <a:ext cx="69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solidFill>
                    <a:srgbClr val="FF3300"/>
                  </a:solidFill>
                </a:rPr>
                <a:t>Log</a:t>
              </a:r>
              <a:r>
                <a:rPr lang="en-US" altLang="zh-TW" sz="1200" baseline="-25000">
                  <a:solidFill>
                    <a:srgbClr val="FF3300"/>
                  </a:solidFill>
                </a:rPr>
                <a:t>2</a:t>
              </a:r>
              <a:r>
                <a:rPr lang="en-US" altLang="zh-TW" sz="1200">
                  <a:solidFill>
                    <a:srgbClr val="FF3300"/>
                  </a:solidFill>
                </a:rPr>
                <a:t>N-bits index</a:t>
              </a:r>
            </a:p>
          </p:txBody>
        </p:sp>
        <p:sp>
          <p:nvSpPr>
            <p:cNvPr id="27691" name="Text Box 116"/>
            <p:cNvSpPr txBox="1">
              <a:spLocks noChangeArrowheads="1"/>
            </p:cNvSpPr>
            <p:nvPr/>
          </p:nvSpPr>
          <p:spPr bwMode="auto">
            <a:xfrm>
              <a:off x="3739" y="1162"/>
              <a:ext cx="1243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solidFill>
                    <a:srgbClr val="FF3300"/>
                  </a:solidFill>
                </a:rPr>
                <a:t>128-bits IPv6 prefixes</a:t>
              </a:r>
            </a:p>
          </p:txBody>
        </p:sp>
        <p:sp>
          <p:nvSpPr>
            <p:cNvPr id="27692" name="Text Box 117"/>
            <p:cNvSpPr txBox="1">
              <a:spLocks noChangeArrowheads="1"/>
            </p:cNvSpPr>
            <p:nvPr/>
          </p:nvSpPr>
          <p:spPr bwMode="auto">
            <a:xfrm>
              <a:off x="5127" y="1513"/>
              <a:ext cx="27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60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7693" name="Text Box 118"/>
            <p:cNvSpPr txBox="1">
              <a:spLocks noChangeArrowheads="1"/>
            </p:cNvSpPr>
            <p:nvPr/>
          </p:nvSpPr>
          <p:spPr bwMode="auto">
            <a:xfrm>
              <a:off x="5127" y="2177"/>
              <a:ext cx="27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600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7694" name="Text Box 119"/>
            <p:cNvSpPr txBox="1">
              <a:spLocks noChangeArrowheads="1"/>
            </p:cNvSpPr>
            <p:nvPr/>
          </p:nvSpPr>
          <p:spPr bwMode="auto">
            <a:xfrm>
              <a:off x="5127" y="2431"/>
              <a:ext cx="27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600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7695" name="Text Box 120"/>
            <p:cNvSpPr txBox="1">
              <a:spLocks noChangeArrowheads="1"/>
            </p:cNvSpPr>
            <p:nvPr/>
          </p:nvSpPr>
          <p:spPr bwMode="auto">
            <a:xfrm>
              <a:off x="5125" y="2636"/>
              <a:ext cx="27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600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27696" name="Text Box 122"/>
            <p:cNvSpPr txBox="1">
              <a:spLocks noChangeArrowheads="1"/>
            </p:cNvSpPr>
            <p:nvPr/>
          </p:nvSpPr>
          <p:spPr bwMode="auto">
            <a:xfrm>
              <a:off x="5095" y="3642"/>
              <a:ext cx="37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600">
                  <a:latin typeface="Times New Roman" panose="02020603050405020304" pitchFamily="18" charset="0"/>
                </a:rPr>
                <a:t>N</a:t>
              </a:r>
            </a:p>
          </p:txBody>
        </p:sp>
        <p:sp>
          <p:nvSpPr>
            <p:cNvPr id="27697" name="Line 154"/>
            <p:cNvSpPr>
              <a:spLocks noChangeShapeType="1"/>
            </p:cNvSpPr>
            <p:nvPr/>
          </p:nvSpPr>
          <p:spPr bwMode="auto">
            <a:xfrm>
              <a:off x="3674" y="2863"/>
              <a:ext cx="1777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698" name="Text Box 155"/>
            <p:cNvSpPr txBox="1">
              <a:spLocks noChangeArrowheads="1"/>
            </p:cNvSpPr>
            <p:nvPr/>
          </p:nvSpPr>
          <p:spPr bwMode="auto">
            <a:xfrm>
              <a:off x="5103" y="3453"/>
              <a:ext cx="3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600">
                  <a:latin typeface="Times New Roman" panose="02020603050405020304" pitchFamily="18" charset="0"/>
                </a:rPr>
                <a:t>N-1</a:t>
              </a:r>
            </a:p>
          </p:txBody>
        </p:sp>
        <p:sp>
          <p:nvSpPr>
            <p:cNvPr id="27699" name="Line 156"/>
            <p:cNvSpPr>
              <a:spLocks noChangeShapeType="1"/>
            </p:cNvSpPr>
            <p:nvPr/>
          </p:nvSpPr>
          <p:spPr bwMode="auto">
            <a:xfrm>
              <a:off x="3674" y="2659"/>
              <a:ext cx="1777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00" name="Text Box 24"/>
            <p:cNvSpPr txBox="1">
              <a:spLocks noChangeArrowheads="1"/>
            </p:cNvSpPr>
            <p:nvPr/>
          </p:nvSpPr>
          <p:spPr bwMode="auto">
            <a:xfrm>
              <a:off x="4078" y="1924"/>
              <a:ext cx="67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600">
                  <a:solidFill>
                    <a:srgbClr val="FF3300"/>
                  </a:solidFill>
                  <a:latin typeface="Times New Roman" panose="02020603050405020304" pitchFamily="18" charset="0"/>
                </a:rPr>
                <a:t>Free space</a:t>
              </a:r>
            </a:p>
          </p:txBody>
        </p:sp>
      </p:grpSp>
      <p:sp>
        <p:nvSpPr>
          <p:cNvPr id="29709" name="Text Box 28"/>
          <p:cNvSpPr txBox="1">
            <a:spLocks noChangeArrowheads="1"/>
          </p:cNvSpPr>
          <p:nvPr/>
        </p:nvSpPr>
        <p:spPr bwMode="auto">
          <a:xfrm>
            <a:off x="1187450" y="2528888"/>
            <a:ext cx="20526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2000">
                <a:latin typeface="Times New Roman" panose="02020603050405020304" pitchFamily="18" charset="0"/>
              </a:rPr>
              <a:t>Ex1: 1 child</a:t>
            </a:r>
          </a:p>
        </p:txBody>
      </p:sp>
      <p:sp>
        <p:nvSpPr>
          <p:cNvPr id="42" name="Text Box 141"/>
          <p:cNvSpPr txBox="1">
            <a:spLocks noChangeArrowheads="1"/>
          </p:cNvSpPr>
          <p:nvPr/>
        </p:nvSpPr>
        <p:spPr bwMode="auto">
          <a:xfrm>
            <a:off x="3240088" y="3465513"/>
            <a:ext cx="19081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rgbClr val="0099CC"/>
                </a:solidFill>
                <a:latin typeface="Times New Roman" panose="02020603050405020304" pitchFamily="18" charset="0"/>
              </a:rPr>
              <a:t>If </a:t>
            </a:r>
            <a:r>
              <a:rPr lang="en-US" altLang="zh-TW" sz="1200" b="1" i="1">
                <a:solidFill>
                  <a:srgbClr val="0099CC"/>
                </a:solidFill>
                <a:latin typeface="Times New Roman" panose="02020603050405020304" pitchFamily="18" charset="0"/>
              </a:rPr>
              <a:t>free_list[2] == NULL</a:t>
            </a:r>
          </a:p>
        </p:txBody>
      </p:sp>
      <p:sp>
        <p:nvSpPr>
          <p:cNvPr id="29712" name="Text Box 141"/>
          <p:cNvSpPr txBox="1">
            <a:spLocks noChangeArrowheads="1"/>
          </p:cNvSpPr>
          <p:nvPr/>
        </p:nvSpPr>
        <p:spPr bwMode="auto">
          <a:xfrm>
            <a:off x="3240088" y="3465513"/>
            <a:ext cx="17272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rgbClr val="0099CC"/>
                </a:solidFill>
                <a:latin typeface="Times New Roman" panose="02020603050405020304" pitchFamily="18" charset="0"/>
              </a:rPr>
              <a:t>If </a:t>
            </a:r>
            <a:r>
              <a:rPr lang="en-US" altLang="zh-TW" sz="1200" b="1" i="1">
                <a:solidFill>
                  <a:srgbClr val="0099CC"/>
                </a:solidFill>
                <a:latin typeface="Times New Roman" panose="02020603050405020304" pitchFamily="18" charset="0"/>
              </a:rPr>
              <a:t>free_list[2] != NULL</a:t>
            </a:r>
          </a:p>
        </p:txBody>
      </p:sp>
      <p:sp>
        <p:nvSpPr>
          <p:cNvPr id="43" name="Line 37"/>
          <p:cNvSpPr>
            <a:spLocks noChangeShapeType="1"/>
          </p:cNvSpPr>
          <p:nvPr/>
        </p:nvSpPr>
        <p:spPr bwMode="auto">
          <a:xfrm>
            <a:off x="5832475" y="3429000"/>
            <a:ext cx="2820988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4" name="Line 127"/>
          <p:cNvSpPr>
            <a:spLocks noChangeShapeType="1"/>
          </p:cNvSpPr>
          <p:nvPr/>
        </p:nvSpPr>
        <p:spPr bwMode="auto">
          <a:xfrm>
            <a:off x="4859338" y="3608388"/>
            <a:ext cx="974725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5" name="Line 37"/>
          <p:cNvSpPr>
            <a:spLocks noChangeShapeType="1"/>
          </p:cNvSpPr>
          <p:nvPr/>
        </p:nvSpPr>
        <p:spPr bwMode="auto">
          <a:xfrm>
            <a:off x="5832475" y="3716338"/>
            <a:ext cx="2820988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6" name="Text Box 141"/>
          <p:cNvSpPr txBox="1">
            <a:spLocks noChangeArrowheads="1"/>
          </p:cNvSpPr>
          <p:nvPr/>
        </p:nvSpPr>
        <p:spPr bwMode="auto">
          <a:xfrm>
            <a:off x="5184775" y="3284538"/>
            <a:ext cx="7191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rgbClr val="FF0000"/>
                </a:solidFill>
                <a:latin typeface="Times New Roman" panose="02020603050405020304" pitchFamily="18" charset="0"/>
              </a:rPr>
              <a:t>Insert q</a:t>
            </a:r>
          </a:p>
        </p:txBody>
      </p:sp>
      <p:sp>
        <p:nvSpPr>
          <p:cNvPr id="34860" name="Oval 44"/>
          <p:cNvSpPr>
            <a:spLocks noChangeArrowheads="1"/>
          </p:cNvSpPr>
          <p:nvPr/>
        </p:nvSpPr>
        <p:spPr bwMode="auto">
          <a:xfrm>
            <a:off x="7380288" y="2600325"/>
            <a:ext cx="61118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altLang="zh-TW" sz="1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grpSp>
        <p:nvGrpSpPr>
          <p:cNvPr id="27667" name="Group 56"/>
          <p:cNvGrpSpPr>
            <a:grpSpLocks/>
          </p:cNvGrpSpPr>
          <p:nvPr/>
        </p:nvGrpSpPr>
        <p:grpSpPr bwMode="auto">
          <a:xfrm>
            <a:off x="503238" y="3716338"/>
            <a:ext cx="3673475" cy="2232025"/>
            <a:chOff x="453" y="1933"/>
            <a:chExt cx="2518" cy="1588"/>
          </a:xfrm>
        </p:grpSpPr>
        <p:sp>
          <p:nvSpPr>
            <p:cNvPr id="27669" name="Oval 13"/>
            <p:cNvSpPr>
              <a:spLocks noChangeArrowheads="1"/>
            </p:cNvSpPr>
            <p:nvPr/>
          </p:nvSpPr>
          <p:spPr bwMode="auto">
            <a:xfrm>
              <a:off x="1095" y="3137"/>
              <a:ext cx="269" cy="115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200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7670" name="Oval 14"/>
            <p:cNvSpPr>
              <a:spLocks noChangeArrowheads="1"/>
            </p:cNvSpPr>
            <p:nvPr/>
          </p:nvSpPr>
          <p:spPr bwMode="auto">
            <a:xfrm>
              <a:off x="1564" y="2497"/>
              <a:ext cx="269" cy="11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200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7671" name="Text Box 19"/>
            <p:cNvSpPr txBox="1">
              <a:spLocks noChangeArrowheads="1"/>
            </p:cNvSpPr>
            <p:nvPr/>
          </p:nvSpPr>
          <p:spPr bwMode="auto">
            <a:xfrm>
              <a:off x="1810" y="2445"/>
              <a:ext cx="205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zh-TW" sz="16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27672" name="Line 48"/>
            <p:cNvSpPr>
              <a:spLocks noChangeShapeType="1"/>
            </p:cNvSpPr>
            <p:nvPr/>
          </p:nvSpPr>
          <p:spPr bwMode="auto">
            <a:xfrm flipH="1">
              <a:off x="1243" y="2599"/>
              <a:ext cx="444" cy="5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673" name="Line 51"/>
            <p:cNvSpPr>
              <a:spLocks noChangeShapeType="1"/>
            </p:cNvSpPr>
            <p:nvPr/>
          </p:nvSpPr>
          <p:spPr bwMode="auto">
            <a:xfrm flipH="1" flipV="1">
              <a:off x="1655" y="1933"/>
              <a:ext cx="32" cy="5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674" name="Line 52"/>
            <p:cNvSpPr>
              <a:spLocks noChangeShapeType="1"/>
            </p:cNvSpPr>
            <p:nvPr/>
          </p:nvSpPr>
          <p:spPr bwMode="auto">
            <a:xfrm flipH="1">
              <a:off x="453" y="1933"/>
              <a:ext cx="1202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675" name="Line 53"/>
            <p:cNvSpPr>
              <a:spLocks noChangeShapeType="1"/>
            </p:cNvSpPr>
            <p:nvPr/>
          </p:nvSpPr>
          <p:spPr bwMode="auto">
            <a:xfrm>
              <a:off x="453" y="3521"/>
              <a:ext cx="251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676" name="Line 54"/>
            <p:cNvSpPr>
              <a:spLocks noChangeShapeType="1"/>
            </p:cNvSpPr>
            <p:nvPr/>
          </p:nvSpPr>
          <p:spPr bwMode="auto">
            <a:xfrm>
              <a:off x="1655" y="1933"/>
              <a:ext cx="1316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7668" name="Text Box 21"/>
          <p:cNvSpPr txBox="1">
            <a:spLocks noChangeArrowheads="1"/>
          </p:cNvSpPr>
          <p:nvPr/>
        </p:nvSpPr>
        <p:spPr bwMode="auto">
          <a:xfrm>
            <a:off x="1800225" y="5300663"/>
            <a:ext cx="3889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altLang="zh-TW" sz="1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 animBg="1"/>
      <p:bldP spid="29702" grpId="1" animBg="1"/>
      <p:bldP spid="29706" grpId="0"/>
      <p:bldP spid="29706" grpId="1"/>
      <p:bldP spid="29707" grpId="0"/>
      <p:bldP spid="29707" grpId="1"/>
      <p:bldP spid="29709" grpId="0"/>
      <p:bldP spid="42" grpId="0"/>
      <p:bldP spid="29712" grpId="0"/>
      <p:bldP spid="29712" grpId="1"/>
      <p:bldP spid="43" grpId="0" animBg="1"/>
      <p:bldP spid="44" grpId="0" animBg="1"/>
      <p:bldP spid="45" grpId="0" animBg="1"/>
      <p:bldP spid="45" grpId="1" animBg="1"/>
      <p:bldP spid="46" grpId="0"/>
      <p:bldP spid="3486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F79BF99-6C2F-4686-92BA-3076E2AB8702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kumimoji="0" lang="en-US" altLang="zh-TW" sz="140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Proposed Scheme (7/13)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zh-TW" sz="2800" b="1" smtClean="0">
              <a:latin typeface="Times New Roman" panose="02020603050405020304" pitchFamily="18" charset="0"/>
            </a:endParaRPr>
          </a:p>
          <a:p>
            <a:pPr lvl="1"/>
            <a:r>
              <a:rPr lang="en-US" altLang="zh-TW" sz="2000" smtClean="0">
                <a:latin typeface="Times New Roman" panose="02020603050405020304" pitchFamily="18" charset="0"/>
              </a:rPr>
              <a:t>Case 1: </a:t>
            </a:r>
            <a:r>
              <a:rPr lang="en-US" altLang="zh-TW" sz="2000" smtClean="0">
                <a:solidFill>
                  <a:srgbClr val="FF3300"/>
                </a:solidFill>
                <a:latin typeface="Times New Roman" panose="02020603050405020304" pitchFamily="18" charset="0"/>
              </a:rPr>
              <a:t>no ancestor, n children</a:t>
            </a:r>
          </a:p>
        </p:txBody>
      </p:sp>
      <p:sp>
        <p:nvSpPr>
          <p:cNvPr id="28677" name="Rectangle 6"/>
          <p:cNvSpPr>
            <a:spLocks noChangeArrowheads="1"/>
          </p:cNvSpPr>
          <p:nvPr/>
        </p:nvSpPr>
        <p:spPr bwMode="auto">
          <a:xfrm>
            <a:off x="5832475" y="2124075"/>
            <a:ext cx="2224088" cy="3935413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zh-TW" altLang="en-US" sz="1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8" name="Line 7"/>
          <p:cNvSpPr>
            <a:spLocks noChangeShapeType="1"/>
          </p:cNvSpPr>
          <p:nvPr/>
        </p:nvSpPr>
        <p:spPr bwMode="auto">
          <a:xfrm>
            <a:off x="6985000" y="4868863"/>
            <a:ext cx="0" cy="3397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8679" name="Text Box 8"/>
          <p:cNvSpPr txBox="1">
            <a:spLocks noChangeArrowheads="1"/>
          </p:cNvSpPr>
          <p:nvPr/>
        </p:nvSpPr>
        <p:spPr bwMode="auto">
          <a:xfrm>
            <a:off x="6216650" y="2401888"/>
            <a:ext cx="1308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Layer-1 prefixes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28680" name="Text Box 9"/>
          <p:cNvSpPr txBox="1">
            <a:spLocks noChangeArrowheads="1"/>
          </p:cNvSpPr>
          <p:nvPr/>
        </p:nvSpPr>
        <p:spPr bwMode="auto">
          <a:xfrm>
            <a:off x="6216650" y="3487738"/>
            <a:ext cx="1308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Layer-2 prefixes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28681" name="Text Box 10"/>
          <p:cNvSpPr txBox="1">
            <a:spLocks noChangeArrowheads="1"/>
          </p:cNvSpPr>
          <p:nvPr/>
        </p:nvSpPr>
        <p:spPr bwMode="auto">
          <a:xfrm>
            <a:off x="6216650" y="3889375"/>
            <a:ext cx="13081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Layer-3 prefixes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28682" name="Text Box 11"/>
          <p:cNvSpPr txBox="1">
            <a:spLocks noChangeArrowheads="1"/>
          </p:cNvSpPr>
          <p:nvPr/>
        </p:nvSpPr>
        <p:spPr bwMode="auto">
          <a:xfrm>
            <a:off x="6227763" y="4257675"/>
            <a:ext cx="1308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Layer-4 prefixes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28683" name="Text Box 12"/>
          <p:cNvSpPr txBox="1">
            <a:spLocks noChangeArrowheads="1"/>
          </p:cNvSpPr>
          <p:nvPr/>
        </p:nvSpPr>
        <p:spPr bwMode="auto">
          <a:xfrm>
            <a:off x="6102350" y="5794375"/>
            <a:ext cx="15652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Layer-N prefixes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28684" name="Rectangle 13"/>
          <p:cNvSpPr>
            <a:spLocks noChangeArrowheads="1"/>
          </p:cNvSpPr>
          <p:nvPr/>
        </p:nvSpPr>
        <p:spPr bwMode="auto">
          <a:xfrm>
            <a:off x="8062913" y="2124075"/>
            <a:ext cx="590550" cy="39354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/>
          </a:p>
        </p:txBody>
      </p:sp>
      <p:sp>
        <p:nvSpPr>
          <p:cNvPr id="28685" name="Rectangle 14"/>
          <p:cNvSpPr>
            <a:spLocks noChangeArrowheads="1"/>
          </p:cNvSpPr>
          <p:nvPr/>
        </p:nvSpPr>
        <p:spPr bwMode="auto">
          <a:xfrm>
            <a:off x="5832475" y="2960688"/>
            <a:ext cx="2820988" cy="458787"/>
          </a:xfrm>
          <a:prstGeom prst="rect">
            <a:avLst/>
          </a:prstGeom>
          <a:solidFill>
            <a:srgbClr val="DDDDDD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zh-TW" altLang="en-US" sz="1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86" name="Line 15"/>
          <p:cNvSpPr>
            <a:spLocks noChangeShapeType="1"/>
          </p:cNvSpPr>
          <p:nvPr/>
        </p:nvSpPr>
        <p:spPr bwMode="auto">
          <a:xfrm>
            <a:off x="5832475" y="3859213"/>
            <a:ext cx="2820988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8687" name="Line 16"/>
          <p:cNvSpPr>
            <a:spLocks noChangeShapeType="1"/>
          </p:cNvSpPr>
          <p:nvPr/>
        </p:nvSpPr>
        <p:spPr bwMode="auto">
          <a:xfrm>
            <a:off x="5832475" y="5811838"/>
            <a:ext cx="2820988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8688" name="Text Box 17"/>
          <p:cNvSpPr txBox="1">
            <a:spLocks noChangeArrowheads="1"/>
          </p:cNvSpPr>
          <p:nvPr/>
        </p:nvSpPr>
        <p:spPr bwMode="auto">
          <a:xfrm>
            <a:off x="7781925" y="1844675"/>
            <a:ext cx="1109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rgbClr val="FF3300"/>
                </a:solidFill>
              </a:rPr>
              <a:t>Log</a:t>
            </a:r>
            <a:r>
              <a:rPr lang="en-US" altLang="zh-TW" sz="1200" baseline="-25000">
                <a:solidFill>
                  <a:srgbClr val="FF3300"/>
                </a:solidFill>
              </a:rPr>
              <a:t>2</a:t>
            </a:r>
            <a:r>
              <a:rPr lang="en-US" altLang="zh-TW" sz="1200">
                <a:solidFill>
                  <a:srgbClr val="FF3300"/>
                </a:solidFill>
              </a:rPr>
              <a:t>N-bits index</a:t>
            </a:r>
          </a:p>
        </p:txBody>
      </p:sp>
      <p:sp>
        <p:nvSpPr>
          <p:cNvPr id="28689" name="Text Box 18"/>
          <p:cNvSpPr txBox="1">
            <a:spLocks noChangeArrowheads="1"/>
          </p:cNvSpPr>
          <p:nvPr/>
        </p:nvSpPr>
        <p:spPr bwMode="auto">
          <a:xfrm>
            <a:off x="5935663" y="1844675"/>
            <a:ext cx="19732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rgbClr val="FF3300"/>
                </a:solidFill>
              </a:rPr>
              <a:t>128-bits IPv6 prefixes</a:t>
            </a:r>
          </a:p>
        </p:txBody>
      </p:sp>
      <p:sp>
        <p:nvSpPr>
          <p:cNvPr id="28690" name="Text Box 19"/>
          <p:cNvSpPr txBox="1">
            <a:spLocks noChangeArrowheads="1"/>
          </p:cNvSpPr>
          <p:nvPr/>
        </p:nvSpPr>
        <p:spPr bwMode="auto">
          <a:xfrm>
            <a:off x="8139113" y="2401888"/>
            <a:ext cx="434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8691" name="Text Box 20"/>
          <p:cNvSpPr txBox="1">
            <a:spLocks noChangeArrowheads="1"/>
          </p:cNvSpPr>
          <p:nvPr/>
        </p:nvSpPr>
        <p:spPr bwMode="auto">
          <a:xfrm>
            <a:off x="8139113" y="3455988"/>
            <a:ext cx="434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8692" name="Text Box 21"/>
          <p:cNvSpPr txBox="1">
            <a:spLocks noChangeArrowheads="1"/>
          </p:cNvSpPr>
          <p:nvPr/>
        </p:nvSpPr>
        <p:spPr bwMode="auto">
          <a:xfrm>
            <a:off x="8139113" y="3859213"/>
            <a:ext cx="434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28693" name="Text Box 22"/>
          <p:cNvSpPr txBox="1">
            <a:spLocks noChangeArrowheads="1"/>
          </p:cNvSpPr>
          <p:nvPr/>
        </p:nvSpPr>
        <p:spPr bwMode="auto">
          <a:xfrm>
            <a:off x="8135938" y="4257675"/>
            <a:ext cx="434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28694" name="Text Box 23"/>
          <p:cNvSpPr txBox="1">
            <a:spLocks noChangeArrowheads="1"/>
          </p:cNvSpPr>
          <p:nvPr/>
        </p:nvSpPr>
        <p:spPr bwMode="auto">
          <a:xfrm>
            <a:off x="8088313" y="5781675"/>
            <a:ext cx="5889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28695" name="Text Box 24"/>
          <p:cNvSpPr txBox="1">
            <a:spLocks noChangeArrowheads="1"/>
          </p:cNvSpPr>
          <p:nvPr/>
        </p:nvSpPr>
        <p:spPr bwMode="auto">
          <a:xfrm>
            <a:off x="6473825" y="3054350"/>
            <a:ext cx="10683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solidFill>
                  <a:srgbClr val="FF3300"/>
                </a:solidFill>
                <a:latin typeface="Times New Roman" panose="02020603050405020304" pitchFamily="18" charset="0"/>
              </a:rPr>
              <a:t>Free space</a:t>
            </a:r>
          </a:p>
        </p:txBody>
      </p:sp>
      <p:sp>
        <p:nvSpPr>
          <p:cNvPr id="30745" name="Line 25"/>
          <p:cNvSpPr>
            <a:spLocks noChangeShapeType="1"/>
          </p:cNvSpPr>
          <p:nvPr/>
        </p:nvSpPr>
        <p:spPr bwMode="auto">
          <a:xfrm>
            <a:off x="4859338" y="2492375"/>
            <a:ext cx="974725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0746" name="Line 26"/>
          <p:cNvSpPr>
            <a:spLocks noChangeShapeType="1"/>
          </p:cNvSpPr>
          <p:nvPr/>
        </p:nvSpPr>
        <p:spPr bwMode="auto">
          <a:xfrm>
            <a:off x="4859338" y="3608388"/>
            <a:ext cx="974725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0747" name="Line 27"/>
          <p:cNvSpPr>
            <a:spLocks noChangeShapeType="1"/>
          </p:cNvSpPr>
          <p:nvPr/>
        </p:nvSpPr>
        <p:spPr bwMode="auto">
          <a:xfrm>
            <a:off x="4859338" y="4005263"/>
            <a:ext cx="974725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0749" name="Line 29"/>
          <p:cNvSpPr>
            <a:spLocks noChangeShapeType="1"/>
          </p:cNvSpPr>
          <p:nvPr/>
        </p:nvSpPr>
        <p:spPr bwMode="auto">
          <a:xfrm flipV="1">
            <a:off x="7164388" y="3860800"/>
            <a:ext cx="1476375" cy="0"/>
          </a:xfrm>
          <a:prstGeom prst="line">
            <a:avLst/>
          </a:prstGeom>
          <a:noFill/>
          <a:ln w="254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0750" name="Text Box 30"/>
          <p:cNvSpPr txBox="1">
            <a:spLocks noChangeArrowheads="1"/>
          </p:cNvSpPr>
          <p:nvPr/>
        </p:nvSpPr>
        <p:spPr bwMode="auto">
          <a:xfrm>
            <a:off x="4932363" y="2457450"/>
            <a:ext cx="828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No action</a:t>
            </a:r>
          </a:p>
        </p:txBody>
      </p:sp>
      <p:sp>
        <p:nvSpPr>
          <p:cNvPr id="30751" name="Text Box 31"/>
          <p:cNvSpPr txBox="1">
            <a:spLocks noChangeArrowheads="1"/>
          </p:cNvSpPr>
          <p:nvPr/>
        </p:nvSpPr>
        <p:spPr bwMode="auto">
          <a:xfrm>
            <a:off x="4932363" y="3573463"/>
            <a:ext cx="8286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No action</a:t>
            </a:r>
          </a:p>
        </p:txBody>
      </p:sp>
      <p:sp>
        <p:nvSpPr>
          <p:cNvPr id="30753" name="Text Box 33"/>
          <p:cNvSpPr txBox="1">
            <a:spLocks noChangeArrowheads="1"/>
          </p:cNvSpPr>
          <p:nvPr/>
        </p:nvSpPr>
        <p:spPr bwMode="auto">
          <a:xfrm>
            <a:off x="4932363" y="3968750"/>
            <a:ext cx="828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No action</a:t>
            </a:r>
          </a:p>
        </p:txBody>
      </p:sp>
      <p:sp>
        <p:nvSpPr>
          <p:cNvPr id="30756" name="Freeform 36"/>
          <p:cNvSpPr>
            <a:spLocks/>
          </p:cNvSpPr>
          <p:nvPr/>
        </p:nvSpPr>
        <p:spPr bwMode="auto">
          <a:xfrm>
            <a:off x="8640763" y="3860800"/>
            <a:ext cx="323850" cy="398463"/>
          </a:xfrm>
          <a:custGeom>
            <a:avLst/>
            <a:gdLst>
              <a:gd name="T0" fmla="*/ 0 w 204"/>
              <a:gd name="T1" fmla="*/ 2147483647 h 205"/>
              <a:gd name="T2" fmla="*/ 2147483647 w 204"/>
              <a:gd name="T3" fmla="*/ 2147483647 h 205"/>
              <a:gd name="T4" fmla="*/ 0 w 204"/>
              <a:gd name="T5" fmla="*/ 0 h 205"/>
              <a:gd name="T6" fmla="*/ 0 60000 65536"/>
              <a:gd name="T7" fmla="*/ 0 60000 65536"/>
              <a:gd name="T8" fmla="*/ 0 60000 65536"/>
              <a:gd name="T9" fmla="*/ 0 w 204"/>
              <a:gd name="T10" fmla="*/ 0 h 205"/>
              <a:gd name="T11" fmla="*/ 204 w 204"/>
              <a:gd name="T12" fmla="*/ 205 h 2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4" h="205">
                <a:moveTo>
                  <a:pt x="0" y="205"/>
                </a:moveTo>
                <a:cubicBezTo>
                  <a:pt x="102" y="176"/>
                  <a:pt x="204" y="148"/>
                  <a:pt x="204" y="114"/>
                </a:cubicBezTo>
                <a:cubicBezTo>
                  <a:pt x="204" y="80"/>
                  <a:pt x="49" y="38"/>
                  <a:pt x="0" y="0"/>
                </a:cubicBezTo>
              </a:path>
            </a:pathLst>
          </a:custGeom>
          <a:noFill/>
          <a:ln w="25400">
            <a:solidFill>
              <a:srgbClr val="FFC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8704" name="Line 37"/>
          <p:cNvSpPr>
            <a:spLocks noChangeShapeType="1"/>
          </p:cNvSpPr>
          <p:nvPr/>
        </p:nvSpPr>
        <p:spPr bwMode="auto">
          <a:xfrm>
            <a:off x="5832475" y="4257675"/>
            <a:ext cx="2820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8705" name="Line 38"/>
          <p:cNvSpPr>
            <a:spLocks noChangeShapeType="1"/>
          </p:cNvSpPr>
          <p:nvPr/>
        </p:nvSpPr>
        <p:spPr bwMode="auto">
          <a:xfrm>
            <a:off x="5832475" y="4581525"/>
            <a:ext cx="2820988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8706" name="Text Box 39"/>
          <p:cNvSpPr txBox="1">
            <a:spLocks noChangeArrowheads="1"/>
          </p:cNvSpPr>
          <p:nvPr/>
        </p:nvSpPr>
        <p:spPr bwMode="auto">
          <a:xfrm>
            <a:off x="6227763" y="5516563"/>
            <a:ext cx="14398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Layer-N-1 prefixes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28707" name="Line 40"/>
          <p:cNvSpPr>
            <a:spLocks noChangeShapeType="1"/>
          </p:cNvSpPr>
          <p:nvPr/>
        </p:nvSpPr>
        <p:spPr bwMode="auto">
          <a:xfrm>
            <a:off x="5832475" y="5516563"/>
            <a:ext cx="2820988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8708" name="Text Box 41"/>
          <p:cNvSpPr txBox="1">
            <a:spLocks noChangeArrowheads="1"/>
          </p:cNvSpPr>
          <p:nvPr/>
        </p:nvSpPr>
        <p:spPr bwMode="auto">
          <a:xfrm>
            <a:off x="8101013" y="5481638"/>
            <a:ext cx="539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N-1</a:t>
            </a:r>
          </a:p>
        </p:txBody>
      </p:sp>
      <p:sp>
        <p:nvSpPr>
          <p:cNvPr id="30762" name="Line 42"/>
          <p:cNvSpPr>
            <a:spLocks noChangeShapeType="1"/>
          </p:cNvSpPr>
          <p:nvPr/>
        </p:nvSpPr>
        <p:spPr bwMode="auto">
          <a:xfrm>
            <a:off x="7127875" y="3429000"/>
            <a:ext cx="1512888" cy="0"/>
          </a:xfrm>
          <a:prstGeom prst="line">
            <a:avLst/>
          </a:prstGeom>
          <a:noFill/>
          <a:ln w="254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0763" name="Freeform 43"/>
          <p:cNvSpPr>
            <a:spLocks/>
          </p:cNvSpPr>
          <p:nvPr/>
        </p:nvSpPr>
        <p:spPr bwMode="auto">
          <a:xfrm>
            <a:off x="8675688" y="3429000"/>
            <a:ext cx="323850" cy="434975"/>
          </a:xfrm>
          <a:custGeom>
            <a:avLst/>
            <a:gdLst>
              <a:gd name="T0" fmla="*/ 0 w 204"/>
              <a:gd name="T1" fmla="*/ 2147483647 h 205"/>
              <a:gd name="T2" fmla="*/ 2147483647 w 204"/>
              <a:gd name="T3" fmla="*/ 2147483647 h 205"/>
              <a:gd name="T4" fmla="*/ 0 w 204"/>
              <a:gd name="T5" fmla="*/ 0 h 205"/>
              <a:gd name="T6" fmla="*/ 0 60000 65536"/>
              <a:gd name="T7" fmla="*/ 0 60000 65536"/>
              <a:gd name="T8" fmla="*/ 0 60000 65536"/>
              <a:gd name="T9" fmla="*/ 0 w 204"/>
              <a:gd name="T10" fmla="*/ 0 h 205"/>
              <a:gd name="T11" fmla="*/ 204 w 204"/>
              <a:gd name="T12" fmla="*/ 205 h 2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4" h="205">
                <a:moveTo>
                  <a:pt x="0" y="205"/>
                </a:moveTo>
                <a:cubicBezTo>
                  <a:pt x="102" y="176"/>
                  <a:pt x="204" y="148"/>
                  <a:pt x="204" y="114"/>
                </a:cubicBezTo>
                <a:cubicBezTo>
                  <a:pt x="204" y="80"/>
                  <a:pt x="49" y="38"/>
                  <a:pt x="0" y="0"/>
                </a:cubicBezTo>
              </a:path>
            </a:pathLst>
          </a:custGeom>
          <a:noFill/>
          <a:ln w="25400">
            <a:solidFill>
              <a:srgbClr val="FFC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0765" name="Text Box 141"/>
          <p:cNvSpPr txBox="1">
            <a:spLocks noChangeArrowheads="1"/>
          </p:cNvSpPr>
          <p:nvPr/>
        </p:nvSpPr>
        <p:spPr bwMode="auto">
          <a:xfrm>
            <a:off x="5076825" y="4257675"/>
            <a:ext cx="9350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99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1200">
                <a:solidFill>
                  <a:srgbClr val="FF0000"/>
                </a:solidFill>
                <a:latin typeface="Times New Roman" panose="02020603050405020304" pitchFamily="18" charset="0"/>
              </a:rPr>
              <a:t>Insert q</a:t>
            </a:r>
          </a:p>
        </p:txBody>
      </p:sp>
      <p:sp>
        <p:nvSpPr>
          <p:cNvPr id="30766" name="Text Box 141"/>
          <p:cNvSpPr txBox="1">
            <a:spLocks noChangeArrowheads="1"/>
          </p:cNvSpPr>
          <p:nvPr/>
        </p:nvSpPr>
        <p:spPr bwMode="auto">
          <a:xfrm>
            <a:off x="3132138" y="4257675"/>
            <a:ext cx="1727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rgbClr val="00B0F0"/>
                </a:solidFill>
                <a:latin typeface="Times New Roman" panose="02020603050405020304" pitchFamily="18" charset="0"/>
              </a:rPr>
              <a:t>If </a:t>
            </a:r>
            <a:r>
              <a:rPr lang="en-US" altLang="zh-TW" sz="1200" b="1" i="1">
                <a:solidFill>
                  <a:srgbClr val="00B0F0"/>
                </a:solidFill>
                <a:latin typeface="Times New Roman" panose="02020603050405020304" pitchFamily="18" charset="0"/>
              </a:rPr>
              <a:t>free_list[4] != NULL</a:t>
            </a:r>
          </a:p>
        </p:txBody>
      </p:sp>
      <p:sp>
        <p:nvSpPr>
          <p:cNvPr id="30767" name="Line 139"/>
          <p:cNvSpPr>
            <a:spLocks noChangeShapeType="1"/>
          </p:cNvSpPr>
          <p:nvPr/>
        </p:nvSpPr>
        <p:spPr bwMode="auto">
          <a:xfrm>
            <a:off x="5832475" y="4471988"/>
            <a:ext cx="2808288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9" name="Text Box 28"/>
          <p:cNvSpPr txBox="1">
            <a:spLocks noChangeArrowheads="1"/>
          </p:cNvSpPr>
          <p:nvPr/>
        </p:nvSpPr>
        <p:spPr bwMode="auto">
          <a:xfrm>
            <a:off x="1187450" y="2528888"/>
            <a:ext cx="20526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2000">
                <a:latin typeface="Times New Roman" panose="02020603050405020304" pitchFamily="18" charset="0"/>
              </a:rPr>
              <a:t>Ex2: 3 children</a:t>
            </a:r>
          </a:p>
        </p:txBody>
      </p:sp>
      <p:sp>
        <p:nvSpPr>
          <p:cNvPr id="50" name="Line 27"/>
          <p:cNvSpPr>
            <a:spLocks noChangeShapeType="1"/>
          </p:cNvSpPr>
          <p:nvPr/>
        </p:nvSpPr>
        <p:spPr bwMode="auto">
          <a:xfrm>
            <a:off x="4859338" y="4400550"/>
            <a:ext cx="974725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1" name="Text Box 141"/>
          <p:cNvSpPr txBox="1">
            <a:spLocks noChangeArrowheads="1"/>
          </p:cNvSpPr>
          <p:nvPr/>
        </p:nvSpPr>
        <p:spPr bwMode="auto">
          <a:xfrm>
            <a:off x="3132138" y="4257675"/>
            <a:ext cx="1727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rgbClr val="00B0F0"/>
                </a:solidFill>
                <a:latin typeface="Times New Roman" panose="02020603050405020304" pitchFamily="18" charset="0"/>
              </a:rPr>
              <a:t>If </a:t>
            </a:r>
            <a:r>
              <a:rPr lang="en-US" altLang="zh-TW" sz="1200" b="1" i="1">
                <a:solidFill>
                  <a:srgbClr val="00B0F0"/>
                </a:solidFill>
                <a:latin typeface="Times New Roman" panose="02020603050405020304" pitchFamily="18" charset="0"/>
              </a:rPr>
              <a:t>free_list[4] == NULL</a:t>
            </a:r>
          </a:p>
        </p:txBody>
      </p:sp>
      <p:sp>
        <p:nvSpPr>
          <p:cNvPr id="52" name="Text Box 141"/>
          <p:cNvSpPr txBox="1">
            <a:spLocks noChangeArrowheads="1"/>
          </p:cNvSpPr>
          <p:nvPr/>
        </p:nvSpPr>
        <p:spPr bwMode="auto">
          <a:xfrm>
            <a:off x="5076825" y="4041775"/>
            <a:ext cx="9350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99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1200">
                <a:solidFill>
                  <a:srgbClr val="FF0000"/>
                </a:solidFill>
                <a:latin typeface="Times New Roman" panose="02020603050405020304" pitchFamily="18" charset="0"/>
              </a:rPr>
              <a:t>Insert q</a:t>
            </a:r>
          </a:p>
        </p:txBody>
      </p:sp>
      <p:sp>
        <p:nvSpPr>
          <p:cNvPr id="4" name="Line 35"/>
          <p:cNvSpPr>
            <a:spLocks noChangeShapeType="1"/>
          </p:cNvSpPr>
          <p:nvPr/>
        </p:nvSpPr>
        <p:spPr bwMode="auto">
          <a:xfrm>
            <a:off x="5832475" y="4257675"/>
            <a:ext cx="2808288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889" name="Oval 49"/>
          <p:cNvSpPr>
            <a:spLocks noChangeArrowheads="1"/>
          </p:cNvSpPr>
          <p:nvPr/>
        </p:nvSpPr>
        <p:spPr bwMode="auto">
          <a:xfrm>
            <a:off x="7380288" y="2600325"/>
            <a:ext cx="61118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altLang="zh-TW" sz="1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5890" name="Oval 50"/>
          <p:cNvSpPr>
            <a:spLocks noChangeArrowheads="1"/>
          </p:cNvSpPr>
          <p:nvPr/>
        </p:nvSpPr>
        <p:spPr bwMode="auto">
          <a:xfrm>
            <a:off x="7380288" y="3536950"/>
            <a:ext cx="61118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altLang="zh-TW" sz="1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5891" name="Oval 51"/>
          <p:cNvSpPr>
            <a:spLocks noChangeArrowheads="1"/>
          </p:cNvSpPr>
          <p:nvPr/>
        </p:nvSpPr>
        <p:spPr bwMode="auto">
          <a:xfrm>
            <a:off x="7380288" y="4005263"/>
            <a:ext cx="61118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altLang="zh-TW" sz="1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grpSp>
        <p:nvGrpSpPr>
          <p:cNvPr id="28722" name="Group 56"/>
          <p:cNvGrpSpPr>
            <a:grpSpLocks/>
          </p:cNvGrpSpPr>
          <p:nvPr/>
        </p:nvGrpSpPr>
        <p:grpSpPr bwMode="auto">
          <a:xfrm>
            <a:off x="503238" y="3716338"/>
            <a:ext cx="3673475" cy="2232025"/>
            <a:chOff x="453" y="1933"/>
            <a:chExt cx="2518" cy="1588"/>
          </a:xfrm>
        </p:grpSpPr>
        <p:sp>
          <p:nvSpPr>
            <p:cNvPr id="28723" name="Oval 11"/>
            <p:cNvSpPr>
              <a:spLocks noChangeArrowheads="1"/>
            </p:cNvSpPr>
            <p:nvPr/>
          </p:nvSpPr>
          <p:spPr bwMode="auto">
            <a:xfrm>
              <a:off x="1687" y="2548"/>
              <a:ext cx="269" cy="115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200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8724" name="Oval 12"/>
            <p:cNvSpPr>
              <a:spLocks noChangeArrowheads="1"/>
            </p:cNvSpPr>
            <p:nvPr/>
          </p:nvSpPr>
          <p:spPr bwMode="auto">
            <a:xfrm>
              <a:off x="975" y="3294"/>
              <a:ext cx="269" cy="115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200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8725" name="Oval 13"/>
            <p:cNvSpPr>
              <a:spLocks noChangeArrowheads="1"/>
            </p:cNvSpPr>
            <p:nvPr/>
          </p:nvSpPr>
          <p:spPr bwMode="auto">
            <a:xfrm>
              <a:off x="1066" y="2795"/>
              <a:ext cx="269" cy="115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200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8726" name="Oval 14"/>
            <p:cNvSpPr>
              <a:spLocks noChangeArrowheads="1"/>
            </p:cNvSpPr>
            <p:nvPr/>
          </p:nvSpPr>
          <p:spPr bwMode="auto">
            <a:xfrm>
              <a:off x="1406" y="2228"/>
              <a:ext cx="269" cy="11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200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8727" name="Text Box 19"/>
            <p:cNvSpPr txBox="1">
              <a:spLocks noChangeArrowheads="1"/>
            </p:cNvSpPr>
            <p:nvPr/>
          </p:nvSpPr>
          <p:spPr bwMode="auto">
            <a:xfrm>
              <a:off x="1638" y="2138"/>
              <a:ext cx="197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zh-TW" sz="16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28728" name="Text Box 20"/>
            <p:cNvSpPr txBox="1">
              <a:spLocks noChangeArrowheads="1"/>
            </p:cNvSpPr>
            <p:nvPr/>
          </p:nvSpPr>
          <p:spPr bwMode="auto">
            <a:xfrm>
              <a:off x="1292" y="2727"/>
              <a:ext cx="267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zh-TW" sz="16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kumimoji="0" lang="en-US" altLang="zh-TW" sz="1600" baseline="-25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8729" name="Text Box 21"/>
            <p:cNvSpPr txBox="1">
              <a:spLocks noChangeArrowheads="1"/>
            </p:cNvSpPr>
            <p:nvPr/>
          </p:nvSpPr>
          <p:spPr bwMode="auto">
            <a:xfrm>
              <a:off x="1909" y="2471"/>
              <a:ext cx="267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zh-TW" sz="16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kumimoji="0" lang="en-US" altLang="zh-TW" sz="1600" baseline="-25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8730" name="Text Box 22"/>
            <p:cNvSpPr txBox="1">
              <a:spLocks noChangeArrowheads="1"/>
            </p:cNvSpPr>
            <p:nvPr/>
          </p:nvSpPr>
          <p:spPr bwMode="auto">
            <a:xfrm>
              <a:off x="749" y="3163"/>
              <a:ext cx="318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zh-TW" sz="16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kumimoji="0" lang="en-US" altLang="zh-TW" sz="1600" baseline="-25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8731" name="Line 47"/>
            <p:cNvSpPr>
              <a:spLocks noChangeShapeType="1"/>
            </p:cNvSpPr>
            <p:nvPr/>
          </p:nvSpPr>
          <p:spPr bwMode="auto">
            <a:xfrm flipH="1">
              <a:off x="1218" y="2650"/>
              <a:ext cx="613" cy="1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32" name="Line 48"/>
            <p:cNvSpPr>
              <a:spLocks noChangeShapeType="1"/>
            </p:cNvSpPr>
            <p:nvPr/>
          </p:nvSpPr>
          <p:spPr bwMode="auto">
            <a:xfrm>
              <a:off x="1564" y="2343"/>
              <a:ext cx="222" cy="20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33" name="Line 49"/>
            <p:cNvSpPr>
              <a:spLocks noChangeShapeType="1"/>
            </p:cNvSpPr>
            <p:nvPr/>
          </p:nvSpPr>
          <p:spPr bwMode="auto">
            <a:xfrm>
              <a:off x="1179" y="2908"/>
              <a:ext cx="250" cy="15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34" name="Line 50"/>
            <p:cNvSpPr>
              <a:spLocks noChangeShapeType="1"/>
            </p:cNvSpPr>
            <p:nvPr/>
          </p:nvSpPr>
          <p:spPr bwMode="auto">
            <a:xfrm flipH="1">
              <a:off x="1111" y="3067"/>
              <a:ext cx="318" cy="22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35" name="Line 51"/>
            <p:cNvSpPr>
              <a:spLocks noChangeShapeType="1"/>
            </p:cNvSpPr>
            <p:nvPr/>
          </p:nvSpPr>
          <p:spPr bwMode="auto">
            <a:xfrm flipV="1">
              <a:off x="1565" y="1933"/>
              <a:ext cx="90" cy="2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36" name="Line 52"/>
            <p:cNvSpPr>
              <a:spLocks noChangeShapeType="1"/>
            </p:cNvSpPr>
            <p:nvPr/>
          </p:nvSpPr>
          <p:spPr bwMode="auto">
            <a:xfrm flipH="1">
              <a:off x="453" y="1933"/>
              <a:ext cx="1202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37" name="Line 53"/>
            <p:cNvSpPr>
              <a:spLocks noChangeShapeType="1"/>
            </p:cNvSpPr>
            <p:nvPr/>
          </p:nvSpPr>
          <p:spPr bwMode="auto">
            <a:xfrm>
              <a:off x="453" y="3521"/>
              <a:ext cx="251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38" name="Line 54"/>
            <p:cNvSpPr>
              <a:spLocks noChangeShapeType="1"/>
            </p:cNvSpPr>
            <p:nvPr/>
          </p:nvSpPr>
          <p:spPr bwMode="auto">
            <a:xfrm>
              <a:off x="1655" y="1933"/>
              <a:ext cx="1316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5" grpId="0" animBg="1"/>
      <p:bldP spid="30745" grpId="1" animBg="1"/>
      <p:bldP spid="30746" grpId="0" animBg="1"/>
      <p:bldP spid="30746" grpId="1" animBg="1"/>
      <p:bldP spid="30747" grpId="0" animBg="1"/>
      <p:bldP spid="30747" grpId="1" animBg="1"/>
      <p:bldP spid="30749" grpId="0" animBg="1"/>
      <p:bldP spid="30750" grpId="0"/>
      <p:bldP spid="30750" grpId="1"/>
      <p:bldP spid="30751" grpId="0"/>
      <p:bldP spid="30751" grpId="1"/>
      <p:bldP spid="30753" grpId="0"/>
      <p:bldP spid="30753" grpId="1"/>
      <p:bldP spid="30756" grpId="0" animBg="1"/>
      <p:bldP spid="30762" grpId="0" animBg="1"/>
      <p:bldP spid="30763" grpId="0" animBg="1"/>
      <p:bldP spid="30765" grpId="0"/>
      <p:bldP spid="30765" grpId="1"/>
      <p:bldP spid="30766" grpId="0"/>
      <p:bldP spid="30766" grpId="1"/>
      <p:bldP spid="30767" grpId="0" animBg="1"/>
      <p:bldP spid="30767" grpId="1" animBg="1"/>
      <p:bldP spid="49" grpId="0"/>
      <p:bldP spid="50" grpId="0" animBg="1"/>
      <p:bldP spid="51" grpId="0"/>
      <p:bldP spid="52" grpId="0"/>
      <p:bldP spid="4" grpId="0" animBg="1"/>
      <p:bldP spid="35889" grpId="0" animBg="1"/>
      <p:bldP spid="35890" grpId="0" animBg="1"/>
      <p:bldP spid="3589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C01FBE8-85A2-4B14-BB71-90125E0FAEE2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kumimoji="0" lang="en-US" altLang="zh-TW" sz="140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Proposed Scheme (8/13)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altLang="zh-TW" sz="2000" smtClean="0">
              <a:latin typeface="Times New Roman" panose="02020603050405020304" pitchFamily="18" charset="0"/>
            </a:endParaRPr>
          </a:p>
          <a:p>
            <a:pPr lvl="1"/>
            <a:r>
              <a:rPr lang="en-US" altLang="zh-TW" sz="2000" smtClean="0">
                <a:latin typeface="Times New Roman" panose="02020603050405020304" pitchFamily="18" charset="0"/>
              </a:rPr>
              <a:t>Case 2: </a:t>
            </a:r>
            <a:r>
              <a:rPr lang="en-US" altLang="zh-TW" sz="2000" smtClean="0">
                <a:solidFill>
                  <a:srgbClr val="FF3300"/>
                </a:solidFill>
                <a:latin typeface="Times New Roman" panose="02020603050405020304" pitchFamily="18" charset="0"/>
              </a:rPr>
              <a:t>m ancestors, no children</a:t>
            </a:r>
          </a:p>
        </p:txBody>
      </p:sp>
      <p:sp>
        <p:nvSpPr>
          <p:cNvPr id="29701" name="Rectangle 34"/>
          <p:cNvSpPr>
            <a:spLocks noChangeArrowheads="1"/>
          </p:cNvSpPr>
          <p:nvPr/>
        </p:nvSpPr>
        <p:spPr bwMode="auto">
          <a:xfrm>
            <a:off x="5832475" y="2124075"/>
            <a:ext cx="2224088" cy="3935413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zh-TW" altLang="en-US" sz="1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02" name="Text Box 36"/>
          <p:cNvSpPr txBox="1">
            <a:spLocks noChangeArrowheads="1"/>
          </p:cNvSpPr>
          <p:nvPr/>
        </p:nvSpPr>
        <p:spPr bwMode="auto">
          <a:xfrm>
            <a:off x="6216650" y="2401888"/>
            <a:ext cx="1308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Layer-1 prefixes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29703" name="Text Box 37"/>
          <p:cNvSpPr txBox="1">
            <a:spLocks noChangeArrowheads="1"/>
          </p:cNvSpPr>
          <p:nvPr/>
        </p:nvSpPr>
        <p:spPr bwMode="auto">
          <a:xfrm>
            <a:off x="6216650" y="3487738"/>
            <a:ext cx="1308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Layer-2 prefixes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29704" name="Text Box 38"/>
          <p:cNvSpPr txBox="1">
            <a:spLocks noChangeArrowheads="1"/>
          </p:cNvSpPr>
          <p:nvPr/>
        </p:nvSpPr>
        <p:spPr bwMode="auto">
          <a:xfrm>
            <a:off x="6216650" y="3889375"/>
            <a:ext cx="13081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Layer-3 prefixes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29705" name="Text Box 40"/>
          <p:cNvSpPr txBox="1">
            <a:spLocks noChangeArrowheads="1"/>
          </p:cNvSpPr>
          <p:nvPr/>
        </p:nvSpPr>
        <p:spPr bwMode="auto">
          <a:xfrm>
            <a:off x="6227763" y="4257675"/>
            <a:ext cx="1308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Layer-4 prefixes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29706" name="Text Box 41"/>
          <p:cNvSpPr txBox="1">
            <a:spLocks noChangeArrowheads="1"/>
          </p:cNvSpPr>
          <p:nvPr/>
        </p:nvSpPr>
        <p:spPr bwMode="auto">
          <a:xfrm>
            <a:off x="6102350" y="5794375"/>
            <a:ext cx="15652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Layer-N prefixes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29707" name="Rectangle 42"/>
          <p:cNvSpPr>
            <a:spLocks noChangeArrowheads="1"/>
          </p:cNvSpPr>
          <p:nvPr/>
        </p:nvSpPr>
        <p:spPr bwMode="auto">
          <a:xfrm>
            <a:off x="8062913" y="2124075"/>
            <a:ext cx="590550" cy="39354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/>
          </a:p>
        </p:txBody>
      </p:sp>
      <p:sp>
        <p:nvSpPr>
          <p:cNvPr id="29708" name="Rectangle 43"/>
          <p:cNvSpPr>
            <a:spLocks noChangeArrowheads="1"/>
          </p:cNvSpPr>
          <p:nvPr/>
        </p:nvSpPr>
        <p:spPr bwMode="auto">
          <a:xfrm>
            <a:off x="5832475" y="2960688"/>
            <a:ext cx="2820988" cy="458787"/>
          </a:xfrm>
          <a:prstGeom prst="rect">
            <a:avLst/>
          </a:prstGeom>
          <a:solidFill>
            <a:srgbClr val="DDDDDD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zh-TW" altLang="en-US" sz="1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09" name="Line 45"/>
          <p:cNvSpPr>
            <a:spLocks noChangeShapeType="1"/>
          </p:cNvSpPr>
          <p:nvPr/>
        </p:nvSpPr>
        <p:spPr bwMode="auto">
          <a:xfrm>
            <a:off x="5832475" y="3859213"/>
            <a:ext cx="2820988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9710" name="Line 47"/>
          <p:cNvSpPr>
            <a:spLocks noChangeShapeType="1"/>
          </p:cNvSpPr>
          <p:nvPr/>
        </p:nvSpPr>
        <p:spPr bwMode="auto">
          <a:xfrm>
            <a:off x="5832475" y="4292600"/>
            <a:ext cx="2820988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9711" name="Line 48"/>
          <p:cNvSpPr>
            <a:spLocks noChangeShapeType="1"/>
          </p:cNvSpPr>
          <p:nvPr/>
        </p:nvSpPr>
        <p:spPr bwMode="auto">
          <a:xfrm>
            <a:off x="5832475" y="5811838"/>
            <a:ext cx="2820988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9712" name="Text Box 49"/>
          <p:cNvSpPr txBox="1">
            <a:spLocks noChangeArrowheads="1"/>
          </p:cNvSpPr>
          <p:nvPr/>
        </p:nvSpPr>
        <p:spPr bwMode="auto">
          <a:xfrm>
            <a:off x="7781925" y="1844675"/>
            <a:ext cx="1109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rgbClr val="FF3300"/>
                </a:solidFill>
              </a:rPr>
              <a:t>Log</a:t>
            </a:r>
            <a:r>
              <a:rPr lang="en-US" altLang="zh-TW" sz="1200" baseline="-25000">
                <a:solidFill>
                  <a:srgbClr val="FF3300"/>
                </a:solidFill>
              </a:rPr>
              <a:t>2</a:t>
            </a:r>
            <a:r>
              <a:rPr lang="en-US" altLang="zh-TW" sz="1200">
                <a:solidFill>
                  <a:srgbClr val="FF3300"/>
                </a:solidFill>
              </a:rPr>
              <a:t>N-bits index</a:t>
            </a:r>
          </a:p>
        </p:txBody>
      </p:sp>
      <p:sp>
        <p:nvSpPr>
          <p:cNvPr id="29713" name="Text Box 50"/>
          <p:cNvSpPr txBox="1">
            <a:spLocks noChangeArrowheads="1"/>
          </p:cNvSpPr>
          <p:nvPr/>
        </p:nvSpPr>
        <p:spPr bwMode="auto">
          <a:xfrm>
            <a:off x="5935663" y="1844675"/>
            <a:ext cx="19732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rgbClr val="FF3300"/>
                </a:solidFill>
              </a:rPr>
              <a:t>128-bits IPv6 prefixes</a:t>
            </a:r>
          </a:p>
        </p:txBody>
      </p:sp>
      <p:sp>
        <p:nvSpPr>
          <p:cNvPr id="29714" name="Text Box 51"/>
          <p:cNvSpPr txBox="1">
            <a:spLocks noChangeArrowheads="1"/>
          </p:cNvSpPr>
          <p:nvPr/>
        </p:nvSpPr>
        <p:spPr bwMode="auto">
          <a:xfrm>
            <a:off x="8139113" y="2401888"/>
            <a:ext cx="434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9715" name="Text Box 52"/>
          <p:cNvSpPr txBox="1">
            <a:spLocks noChangeArrowheads="1"/>
          </p:cNvSpPr>
          <p:nvPr/>
        </p:nvSpPr>
        <p:spPr bwMode="auto">
          <a:xfrm>
            <a:off x="8139113" y="3455988"/>
            <a:ext cx="434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9716" name="Text Box 53"/>
          <p:cNvSpPr txBox="1">
            <a:spLocks noChangeArrowheads="1"/>
          </p:cNvSpPr>
          <p:nvPr/>
        </p:nvSpPr>
        <p:spPr bwMode="auto">
          <a:xfrm>
            <a:off x="8135938" y="3860800"/>
            <a:ext cx="434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29717" name="Text Box 54"/>
          <p:cNvSpPr txBox="1">
            <a:spLocks noChangeArrowheads="1"/>
          </p:cNvSpPr>
          <p:nvPr/>
        </p:nvSpPr>
        <p:spPr bwMode="auto">
          <a:xfrm>
            <a:off x="8135938" y="4292600"/>
            <a:ext cx="434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29718" name="Text Box 57"/>
          <p:cNvSpPr txBox="1">
            <a:spLocks noChangeArrowheads="1"/>
          </p:cNvSpPr>
          <p:nvPr/>
        </p:nvSpPr>
        <p:spPr bwMode="auto">
          <a:xfrm>
            <a:off x="6473825" y="3054350"/>
            <a:ext cx="10683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solidFill>
                  <a:srgbClr val="FF3300"/>
                </a:solidFill>
                <a:latin typeface="Times New Roman" panose="02020603050405020304" pitchFamily="18" charset="0"/>
              </a:rPr>
              <a:t>Free space</a:t>
            </a:r>
          </a:p>
        </p:txBody>
      </p:sp>
      <p:sp>
        <p:nvSpPr>
          <p:cNvPr id="31769" name="Line 59"/>
          <p:cNvSpPr>
            <a:spLocks noChangeShapeType="1"/>
          </p:cNvSpPr>
          <p:nvPr/>
        </p:nvSpPr>
        <p:spPr bwMode="auto">
          <a:xfrm>
            <a:off x="4859338" y="2528888"/>
            <a:ext cx="974725" cy="0"/>
          </a:xfrm>
          <a:prstGeom prst="line">
            <a:avLst/>
          </a:prstGeom>
          <a:noFill/>
          <a:ln w="9525">
            <a:solidFill>
              <a:srgbClr val="33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770" name="Text Box 60"/>
          <p:cNvSpPr txBox="1">
            <a:spLocks noChangeArrowheads="1"/>
          </p:cNvSpPr>
          <p:nvPr/>
        </p:nvSpPr>
        <p:spPr bwMode="auto">
          <a:xfrm>
            <a:off x="4103688" y="2600325"/>
            <a:ext cx="1657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FF0000"/>
                </a:solidFill>
                <a:latin typeface="Times New Roman" panose="02020603050405020304" pitchFamily="18" charset="0"/>
              </a:rPr>
              <a:t>Replace A</a:t>
            </a:r>
            <a:r>
              <a:rPr lang="en-US" altLang="zh-TW" sz="1800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1 </a:t>
            </a:r>
            <a:r>
              <a:rPr lang="en-US" altLang="zh-TW" sz="1800">
                <a:solidFill>
                  <a:srgbClr val="FF0000"/>
                </a:solidFill>
                <a:latin typeface="Times New Roman" panose="02020603050405020304" pitchFamily="18" charset="0"/>
              </a:rPr>
              <a:t>by q </a:t>
            </a:r>
            <a:endParaRPr lang="en-US" altLang="zh-TW" sz="1800" baseline="-25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71" name="Line 62"/>
          <p:cNvSpPr>
            <a:spLocks noChangeShapeType="1"/>
          </p:cNvSpPr>
          <p:nvPr/>
        </p:nvSpPr>
        <p:spPr bwMode="auto">
          <a:xfrm>
            <a:off x="5832475" y="2781300"/>
            <a:ext cx="2808288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772" name="Line 66"/>
          <p:cNvSpPr>
            <a:spLocks noChangeShapeType="1"/>
          </p:cNvSpPr>
          <p:nvPr/>
        </p:nvSpPr>
        <p:spPr bwMode="auto">
          <a:xfrm flipV="1">
            <a:off x="5832475" y="3429000"/>
            <a:ext cx="2808288" cy="0"/>
          </a:xfrm>
          <a:prstGeom prst="line">
            <a:avLst/>
          </a:prstGeom>
          <a:noFill/>
          <a:ln w="25400">
            <a:solidFill>
              <a:srgbClr val="00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774" name="Text Box 125"/>
          <p:cNvSpPr txBox="1">
            <a:spLocks noChangeArrowheads="1"/>
          </p:cNvSpPr>
          <p:nvPr/>
        </p:nvSpPr>
        <p:spPr bwMode="auto">
          <a:xfrm>
            <a:off x="4967288" y="3284538"/>
            <a:ext cx="97313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rgbClr val="0099CC"/>
                </a:solidFill>
                <a:latin typeface="Times New Roman" panose="02020603050405020304" pitchFamily="18" charset="0"/>
              </a:rPr>
              <a:t>Insert A</a:t>
            </a:r>
            <a:r>
              <a:rPr lang="en-US" altLang="zh-TW" sz="1200" baseline="-25000">
                <a:solidFill>
                  <a:srgbClr val="0099CC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31775" name="Freeform 127"/>
          <p:cNvSpPr>
            <a:spLocks/>
          </p:cNvSpPr>
          <p:nvPr/>
        </p:nvSpPr>
        <p:spPr bwMode="auto">
          <a:xfrm>
            <a:off x="5472113" y="2781300"/>
            <a:ext cx="360362" cy="900113"/>
          </a:xfrm>
          <a:custGeom>
            <a:avLst/>
            <a:gdLst>
              <a:gd name="T0" fmla="*/ 2147483647 w 613"/>
              <a:gd name="T1" fmla="*/ 0 h 635"/>
              <a:gd name="T2" fmla="*/ 0 w 613"/>
              <a:gd name="T3" fmla="*/ 2147483647 h 635"/>
              <a:gd name="T4" fmla="*/ 2147483647 w 613"/>
              <a:gd name="T5" fmla="*/ 2147483647 h 635"/>
              <a:gd name="T6" fmla="*/ 0 60000 65536"/>
              <a:gd name="T7" fmla="*/ 0 60000 65536"/>
              <a:gd name="T8" fmla="*/ 0 60000 65536"/>
              <a:gd name="T9" fmla="*/ 0 w 613"/>
              <a:gd name="T10" fmla="*/ 0 h 635"/>
              <a:gd name="T11" fmla="*/ 613 w 613"/>
              <a:gd name="T12" fmla="*/ 635 h 6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13" h="635">
                <a:moveTo>
                  <a:pt x="613" y="0"/>
                </a:moveTo>
                <a:cubicBezTo>
                  <a:pt x="306" y="83"/>
                  <a:pt x="0" y="166"/>
                  <a:pt x="0" y="272"/>
                </a:cubicBezTo>
                <a:cubicBezTo>
                  <a:pt x="0" y="378"/>
                  <a:pt x="541" y="578"/>
                  <a:pt x="613" y="635"/>
                </a:cubicBezTo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9725" name="Text Box 131"/>
          <p:cNvSpPr txBox="1">
            <a:spLocks noChangeArrowheads="1"/>
          </p:cNvSpPr>
          <p:nvPr/>
        </p:nvSpPr>
        <p:spPr bwMode="auto">
          <a:xfrm>
            <a:off x="6227763" y="5516563"/>
            <a:ext cx="14398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Layer-N-1 prefixes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29726" name="Line 132"/>
          <p:cNvSpPr>
            <a:spLocks noChangeShapeType="1"/>
          </p:cNvSpPr>
          <p:nvPr/>
        </p:nvSpPr>
        <p:spPr bwMode="auto">
          <a:xfrm>
            <a:off x="5832475" y="5516563"/>
            <a:ext cx="2820988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9727" name="Text Box 133"/>
          <p:cNvSpPr txBox="1">
            <a:spLocks noChangeArrowheads="1"/>
          </p:cNvSpPr>
          <p:nvPr/>
        </p:nvSpPr>
        <p:spPr bwMode="auto">
          <a:xfrm>
            <a:off x="8101013" y="5481638"/>
            <a:ext cx="539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N-1</a:t>
            </a:r>
          </a:p>
        </p:txBody>
      </p:sp>
      <p:sp>
        <p:nvSpPr>
          <p:cNvPr id="29728" name="Line 134"/>
          <p:cNvSpPr>
            <a:spLocks noChangeShapeType="1"/>
          </p:cNvSpPr>
          <p:nvPr/>
        </p:nvSpPr>
        <p:spPr bwMode="auto">
          <a:xfrm>
            <a:off x="6985000" y="4868863"/>
            <a:ext cx="0" cy="3397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9729" name="Line 135"/>
          <p:cNvSpPr>
            <a:spLocks noChangeShapeType="1"/>
          </p:cNvSpPr>
          <p:nvPr/>
        </p:nvSpPr>
        <p:spPr bwMode="auto">
          <a:xfrm>
            <a:off x="5832475" y="4652963"/>
            <a:ext cx="2820988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781" name="Line 66"/>
          <p:cNvSpPr>
            <a:spLocks noChangeShapeType="1"/>
          </p:cNvSpPr>
          <p:nvPr/>
        </p:nvSpPr>
        <p:spPr bwMode="auto">
          <a:xfrm flipV="1">
            <a:off x="5832475" y="3789363"/>
            <a:ext cx="2808288" cy="1587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783" name="Text Box 125"/>
          <p:cNvSpPr txBox="1">
            <a:spLocks noChangeArrowheads="1"/>
          </p:cNvSpPr>
          <p:nvPr/>
        </p:nvSpPr>
        <p:spPr bwMode="auto">
          <a:xfrm>
            <a:off x="4967288" y="3644900"/>
            <a:ext cx="9731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rgbClr val="0099CC"/>
                </a:solidFill>
                <a:latin typeface="Times New Roman" panose="02020603050405020304" pitchFamily="18" charset="0"/>
              </a:rPr>
              <a:t>Insert A</a:t>
            </a:r>
            <a:r>
              <a:rPr lang="en-US" altLang="zh-TW" sz="1200" baseline="-25000">
                <a:solidFill>
                  <a:srgbClr val="0099CC"/>
                </a:solidFill>
                <a:latin typeface="Times New Roman" panose="02020603050405020304" pitchFamily="18" charset="0"/>
              </a:rPr>
              <a:t>1</a:t>
            </a:r>
            <a:endParaRPr lang="en-US" altLang="zh-TW" sz="1200">
              <a:solidFill>
                <a:srgbClr val="0099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84" name="Text Box 141"/>
          <p:cNvSpPr txBox="1">
            <a:spLocks noChangeArrowheads="1"/>
          </p:cNvSpPr>
          <p:nvPr/>
        </p:nvSpPr>
        <p:spPr bwMode="auto">
          <a:xfrm>
            <a:off x="3492500" y="3465513"/>
            <a:ext cx="17272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rgbClr val="0099CC"/>
                </a:solidFill>
                <a:latin typeface="Times New Roman" panose="02020603050405020304" pitchFamily="18" charset="0"/>
              </a:rPr>
              <a:t>If </a:t>
            </a:r>
            <a:r>
              <a:rPr lang="en-US" altLang="zh-TW" sz="1200" b="1" i="1">
                <a:solidFill>
                  <a:srgbClr val="0099CC"/>
                </a:solidFill>
                <a:latin typeface="Times New Roman" panose="02020603050405020304" pitchFamily="18" charset="0"/>
              </a:rPr>
              <a:t>free_list[2] != NULL</a:t>
            </a:r>
          </a:p>
        </p:txBody>
      </p:sp>
      <p:sp>
        <p:nvSpPr>
          <p:cNvPr id="41" name="Text Box 28"/>
          <p:cNvSpPr txBox="1">
            <a:spLocks noChangeArrowheads="1"/>
          </p:cNvSpPr>
          <p:nvPr/>
        </p:nvSpPr>
        <p:spPr bwMode="auto">
          <a:xfrm>
            <a:off x="1187450" y="2528888"/>
            <a:ext cx="20526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2000">
                <a:latin typeface="Times New Roman" panose="02020603050405020304" pitchFamily="18" charset="0"/>
              </a:rPr>
              <a:t>Ex1: 1 ancestors</a:t>
            </a:r>
          </a:p>
        </p:txBody>
      </p:sp>
      <p:sp>
        <p:nvSpPr>
          <p:cNvPr id="42" name="Text Box 141"/>
          <p:cNvSpPr txBox="1">
            <a:spLocks noChangeArrowheads="1"/>
          </p:cNvSpPr>
          <p:nvPr/>
        </p:nvSpPr>
        <p:spPr bwMode="auto">
          <a:xfrm>
            <a:off x="3492500" y="3465513"/>
            <a:ext cx="17272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rgbClr val="0099CC"/>
                </a:solidFill>
                <a:latin typeface="Times New Roman" panose="02020603050405020304" pitchFamily="18" charset="0"/>
              </a:rPr>
              <a:t>If </a:t>
            </a:r>
            <a:r>
              <a:rPr lang="en-US" altLang="zh-TW" sz="1200" b="1" i="1">
                <a:solidFill>
                  <a:srgbClr val="0099CC"/>
                </a:solidFill>
                <a:latin typeface="Times New Roman" panose="02020603050405020304" pitchFamily="18" charset="0"/>
              </a:rPr>
              <a:t>free_list[2] == NULL</a:t>
            </a:r>
          </a:p>
        </p:txBody>
      </p:sp>
      <p:sp>
        <p:nvSpPr>
          <p:cNvPr id="43" name="文字方塊 42"/>
          <p:cNvSpPr txBox="1">
            <a:spLocks noChangeArrowheads="1"/>
          </p:cNvSpPr>
          <p:nvPr/>
        </p:nvSpPr>
        <p:spPr bwMode="auto">
          <a:xfrm>
            <a:off x="6659563" y="2744788"/>
            <a:ext cx="11160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Find </a:t>
            </a:r>
            <a:r>
              <a:rPr kumimoji="0" lang="en-US" altLang="zh-TW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altLang="zh-TW" sz="1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grpSp>
        <p:nvGrpSpPr>
          <p:cNvPr id="29736" name="Group 56"/>
          <p:cNvGrpSpPr>
            <a:grpSpLocks/>
          </p:cNvGrpSpPr>
          <p:nvPr/>
        </p:nvGrpSpPr>
        <p:grpSpPr bwMode="auto">
          <a:xfrm>
            <a:off x="503238" y="3716338"/>
            <a:ext cx="3673475" cy="2232025"/>
            <a:chOff x="453" y="1933"/>
            <a:chExt cx="2518" cy="1588"/>
          </a:xfrm>
        </p:grpSpPr>
        <p:sp>
          <p:nvSpPr>
            <p:cNvPr id="29738" name="Oval 13"/>
            <p:cNvSpPr>
              <a:spLocks noChangeArrowheads="1"/>
            </p:cNvSpPr>
            <p:nvPr/>
          </p:nvSpPr>
          <p:spPr bwMode="auto">
            <a:xfrm>
              <a:off x="1095" y="3137"/>
              <a:ext cx="269" cy="115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200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9739" name="Oval 14"/>
            <p:cNvSpPr>
              <a:spLocks noChangeArrowheads="1"/>
            </p:cNvSpPr>
            <p:nvPr/>
          </p:nvSpPr>
          <p:spPr bwMode="auto">
            <a:xfrm>
              <a:off x="1564" y="2497"/>
              <a:ext cx="269" cy="11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200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9740" name="Text Box 19"/>
            <p:cNvSpPr txBox="1">
              <a:spLocks noChangeArrowheads="1"/>
            </p:cNvSpPr>
            <p:nvPr/>
          </p:nvSpPr>
          <p:spPr bwMode="auto">
            <a:xfrm>
              <a:off x="1341" y="3086"/>
              <a:ext cx="197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zh-TW" sz="16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29741" name="Line 48"/>
            <p:cNvSpPr>
              <a:spLocks noChangeShapeType="1"/>
            </p:cNvSpPr>
            <p:nvPr/>
          </p:nvSpPr>
          <p:spPr bwMode="auto">
            <a:xfrm flipH="1">
              <a:off x="1243" y="2599"/>
              <a:ext cx="444" cy="5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42" name="Line 51"/>
            <p:cNvSpPr>
              <a:spLocks noChangeShapeType="1"/>
            </p:cNvSpPr>
            <p:nvPr/>
          </p:nvSpPr>
          <p:spPr bwMode="auto">
            <a:xfrm flipH="1" flipV="1">
              <a:off x="1655" y="1933"/>
              <a:ext cx="32" cy="5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43" name="Line 52"/>
            <p:cNvSpPr>
              <a:spLocks noChangeShapeType="1"/>
            </p:cNvSpPr>
            <p:nvPr/>
          </p:nvSpPr>
          <p:spPr bwMode="auto">
            <a:xfrm flipH="1">
              <a:off x="453" y="1933"/>
              <a:ext cx="1202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44" name="Line 53"/>
            <p:cNvSpPr>
              <a:spLocks noChangeShapeType="1"/>
            </p:cNvSpPr>
            <p:nvPr/>
          </p:nvSpPr>
          <p:spPr bwMode="auto">
            <a:xfrm>
              <a:off x="453" y="3521"/>
              <a:ext cx="251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45" name="Line 54"/>
            <p:cNvSpPr>
              <a:spLocks noChangeShapeType="1"/>
            </p:cNvSpPr>
            <p:nvPr/>
          </p:nvSpPr>
          <p:spPr bwMode="auto">
            <a:xfrm>
              <a:off x="1655" y="1933"/>
              <a:ext cx="1316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9737" name="Text Box 21"/>
          <p:cNvSpPr txBox="1">
            <a:spLocks noChangeArrowheads="1"/>
          </p:cNvSpPr>
          <p:nvPr/>
        </p:nvSpPr>
        <p:spPr bwMode="auto">
          <a:xfrm>
            <a:off x="2484438" y="4400550"/>
            <a:ext cx="4000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altLang="zh-TW" sz="1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9" grpId="0" animBg="1"/>
      <p:bldP spid="31769" grpId="1" animBg="1"/>
      <p:bldP spid="31770" grpId="0"/>
      <p:bldP spid="31771" grpId="0" animBg="1"/>
      <p:bldP spid="31772" grpId="0" animBg="1"/>
      <p:bldP spid="31774" grpId="0"/>
      <p:bldP spid="31775" grpId="0" animBg="1"/>
      <p:bldP spid="31781" grpId="0" animBg="1"/>
      <p:bldP spid="31781" grpId="1" animBg="1"/>
      <p:bldP spid="31783" grpId="0"/>
      <p:bldP spid="31783" grpId="1"/>
      <p:bldP spid="31784" grpId="0"/>
      <p:bldP spid="31784" grpId="1"/>
      <p:bldP spid="41" grpId="0"/>
      <p:bldP spid="42" grpId="0"/>
      <p:bldP spid="43" grpId="0"/>
      <p:bldP spid="43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73CE2F2-3251-4244-BA55-37F9DB9A0722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kumimoji="0" lang="en-US" altLang="zh-TW" sz="140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Proposed Scheme (9/13)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412875"/>
            <a:ext cx="7696200" cy="4530725"/>
          </a:xfrm>
        </p:spPr>
        <p:txBody>
          <a:bodyPr/>
          <a:lstStyle/>
          <a:p>
            <a:pPr lvl="1"/>
            <a:endParaRPr lang="en-US" altLang="zh-TW" sz="2000" smtClean="0">
              <a:latin typeface="Times New Roman" panose="02020603050405020304" pitchFamily="18" charset="0"/>
            </a:endParaRPr>
          </a:p>
          <a:p>
            <a:pPr lvl="1"/>
            <a:r>
              <a:rPr lang="en-US" altLang="zh-TW" sz="2000" smtClean="0">
                <a:latin typeface="Times New Roman" panose="02020603050405020304" pitchFamily="18" charset="0"/>
              </a:rPr>
              <a:t>Case 2:</a:t>
            </a:r>
            <a:r>
              <a:rPr lang="en-US" altLang="zh-TW" sz="2000" smtClean="0">
                <a:solidFill>
                  <a:srgbClr val="FF3300"/>
                </a:solidFill>
                <a:latin typeface="Times New Roman" panose="02020603050405020304" pitchFamily="18" charset="0"/>
              </a:rPr>
              <a:t> m ancestors, no children</a:t>
            </a:r>
          </a:p>
          <a:p>
            <a:pPr lvl="2"/>
            <a:endParaRPr lang="en-US" altLang="zh-TW" sz="1600" smtClean="0">
              <a:latin typeface="Times New Roman" panose="02020603050405020304" pitchFamily="18" charset="0"/>
            </a:endParaRPr>
          </a:p>
          <a:p>
            <a:pPr lvl="1"/>
            <a:endParaRPr lang="en-US" altLang="zh-TW" sz="1600" smtClean="0">
              <a:latin typeface="Times New Roman" panose="02020603050405020304" pitchFamily="18" charset="0"/>
            </a:endParaRPr>
          </a:p>
          <a:p>
            <a:pPr lvl="1">
              <a:buFontTx/>
              <a:buNone/>
            </a:pPr>
            <a:endParaRPr lang="en-US" altLang="zh-TW" sz="2400" smtClean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5" name="Rectangle 34"/>
          <p:cNvSpPr>
            <a:spLocks noChangeArrowheads="1"/>
          </p:cNvSpPr>
          <p:nvPr/>
        </p:nvSpPr>
        <p:spPr bwMode="auto">
          <a:xfrm>
            <a:off x="5832475" y="2124075"/>
            <a:ext cx="2224088" cy="3935413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zh-TW" altLang="en-US" sz="1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6" name="Text Box 36"/>
          <p:cNvSpPr txBox="1">
            <a:spLocks noChangeArrowheads="1"/>
          </p:cNvSpPr>
          <p:nvPr/>
        </p:nvSpPr>
        <p:spPr bwMode="auto">
          <a:xfrm>
            <a:off x="6216650" y="2401888"/>
            <a:ext cx="1308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Layer-1 prefixes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30727" name="Text Box 37"/>
          <p:cNvSpPr txBox="1">
            <a:spLocks noChangeArrowheads="1"/>
          </p:cNvSpPr>
          <p:nvPr/>
        </p:nvSpPr>
        <p:spPr bwMode="auto">
          <a:xfrm>
            <a:off x="6216650" y="3487738"/>
            <a:ext cx="1308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Layer-2 prefixes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30728" name="Text Box 38"/>
          <p:cNvSpPr txBox="1">
            <a:spLocks noChangeArrowheads="1"/>
          </p:cNvSpPr>
          <p:nvPr/>
        </p:nvSpPr>
        <p:spPr bwMode="auto">
          <a:xfrm>
            <a:off x="6216650" y="3889375"/>
            <a:ext cx="13081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Layer-3 prefixes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30729" name="Text Box 40"/>
          <p:cNvSpPr txBox="1">
            <a:spLocks noChangeArrowheads="1"/>
          </p:cNvSpPr>
          <p:nvPr/>
        </p:nvSpPr>
        <p:spPr bwMode="auto">
          <a:xfrm>
            <a:off x="6227763" y="4257675"/>
            <a:ext cx="1308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Layer-4 prefixes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30730" name="Text Box 41"/>
          <p:cNvSpPr txBox="1">
            <a:spLocks noChangeArrowheads="1"/>
          </p:cNvSpPr>
          <p:nvPr/>
        </p:nvSpPr>
        <p:spPr bwMode="auto">
          <a:xfrm>
            <a:off x="6102350" y="5794375"/>
            <a:ext cx="15652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Layer-N prefixes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30731" name="Rectangle 42"/>
          <p:cNvSpPr>
            <a:spLocks noChangeArrowheads="1"/>
          </p:cNvSpPr>
          <p:nvPr/>
        </p:nvSpPr>
        <p:spPr bwMode="auto">
          <a:xfrm>
            <a:off x="8062913" y="2124075"/>
            <a:ext cx="590550" cy="39354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/>
          </a:p>
        </p:txBody>
      </p:sp>
      <p:sp>
        <p:nvSpPr>
          <p:cNvPr id="30732" name="Rectangle 43"/>
          <p:cNvSpPr>
            <a:spLocks noChangeArrowheads="1"/>
          </p:cNvSpPr>
          <p:nvPr/>
        </p:nvSpPr>
        <p:spPr bwMode="auto">
          <a:xfrm>
            <a:off x="5832475" y="2960688"/>
            <a:ext cx="2820988" cy="458787"/>
          </a:xfrm>
          <a:prstGeom prst="rect">
            <a:avLst/>
          </a:prstGeom>
          <a:solidFill>
            <a:srgbClr val="DDDDDD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zh-TW" altLang="en-US" sz="1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33" name="Line 45"/>
          <p:cNvSpPr>
            <a:spLocks noChangeShapeType="1"/>
          </p:cNvSpPr>
          <p:nvPr/>
        </p:nvSpPr>
        <p:spPr bwMode="auto">
          <a:xfrm>
            <a:off x="5832475" y="3859213"/>
            <a:ext cx="2820988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0734" name="Line 47"/>
          <p:cNvSpPr>
            <a:spLocks noChangeShapeType="1"/>
          </p:cNvSpPr>
          <p:nvPr/>
        </p:nvSpPr>
        <p:spPr bwMode="auto">
          <a:xfrm>
            <a:off x="5832475" y="4292600"/>
            <a:ext cx="2820988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0735" name="Line 48"/>
          <p:cNvSpPr>
            <a:spLocks noChangeShapeType="1"/>
          </p:cNvSpPr>
          <p:nvPr/>
        </p:nvSpPr>
        <p:spPr bwMode="auto">
          <a:xfrm>
            <a:off x="5832475" y="5811838"/>
            <a:ext cx="2820988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0736" name="Text Box 49"/>
          <p:cNvSpPr txBox="1">
            <a:spLocks noChangeArrowheads="1"/>
          </p:cNvSpPr>
          <p:nvPr/>
        </p:nvSpPr>
        <p:spPr bwMode="auto">
          <a:xfrm>
            <a:off x="7781925" y="1844675"/>
            <a:ext cx="1109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rgbClr val="FF3300"/>
                </a:solidFill>
              </a:rPr>
              <a:t>Log</a:t>
            </a:r>
            <a:r>
              <a:rPr lang="en-US" altLang="zh-TW" sz="1200" baseline="-25000">
                <a:solidFill>
                  <a:srgbClr val="FF3300"/>
                </a:solidFill>
              </a:rPr>
              <a:t>2</a:t>
            </a:r>
            <a:r>
              <a:rPr lang="en-US" altLang="zh-TW" sz="1200">
                <a:solidFill>
                  <a:srgbClr val="FF3300"/>
                </a:solidFill>
              </a:rPr>
              <a:t>N-bits index</a:t>
            </a:r>
          </a:p>
        </p:txBody>
      </p:sp>
      <p:sp>
        <p:nvSpPr>
          <p:cNvPr id="30737" name="Text Box 50"/>
          <p:cNvSpPr txBox="1">
            <a:spLocks noChangeArrowheads="1"/>
          </p:cNvSpPr>
          <p:nvPr/>
        </p:nvSpPr>
        <p:spPr bwMode="auto">
          <a:xfrm>
            <a:off x="5935663" y="1844675"/>
            <a:ext cx="19732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rgbClr val="FF3300"/>
                </a:solidFill>
              </a:rPr>
              <a:t>128-bits IPv6 prefixes</a:t>
            </a:r>
          </a:p>
        </p:txBody>
      </p:sp>
      <p:sp>
        <p:nvSpPr>
          <p:cNvPr id="30738" name="Text Box 51"/>
          <p:cNvSpPr txBox="1">
            <a:spLocks noChangeArrowheads="1"/>
          </p:cNvSpPr>
          <p:nvPr/>
        </p:nvSpPr>
        <p:spPr bwMode="auto">
          <a:xfrm>
            <a:off x="8139113" y="2401888"/>
            <a:ext cx="434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30739" name="Text Box 52"/>
          <p:cNvSpPr txBox="1">
            <a:spLocks noChangeArrowheads="1"/>
          </p:cNvSpPr>
          <p:nvPr/>
        </p:nvSpPr>
        <p:spPr bwMode="auto">
          <a:xfrm>
            <a:off x="8139113" y="3455988"/>
            <a:ext cx="434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30740" name="Text Box 53"/>
          <p:cNvSpPr txBox="1">
            <a:spLocks noChangeArrowheads="1"/>
          </p:cNvSpPr>
          <p:nvPr/>
        </p:nvSpPr>
        <p:spPr bwMode="auto">
          <a:xfrm>
            <a:off x="8135938" y="3860800"/>
            <a:ext cx="434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30741" name="Text Box 54"/>
          <p:cNvSpPr txBox="1">
            <a:spLocks noChangeArrowheads="1"/>
          </p:cNvSpPr>
          <p:nvPr/>
        </p:nvSpPr>
        <p:spPr bwMode="auto">
          <a:xfrm>
            <a:off x="8135938" y="4292600"/>
            <a:ext cx="434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30742" name="Text Box 56"/>
          <p:cNvSpPr txBox="1">
            <a:spLocks noChangeArrowheads="1"/>
          </p:cNvSpPr>
          <p:nvPr/>
        </p:nvSpPr>
        <p:spPr bwMode="auto">
          <a:xfrm>
            <a:off x="8088313" y="5781675"/>
            <a:ext cx="5889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30743" name="Text Box 57"/>
          <p:cNvSpPr txBox="1">
            <a:spLocks noChangeArrowheads="1"/>
          </p:cNvSpPr>
          <p:nvPr/>
        </p:nvSpPr>
        <p:spPr bwMode="auto">
          <a:xfrm>
            <a:off x="6473825" y="3054350"/>
            <a:ext cx="10683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solidFill>
                  <a:srgbClr val="FF3300"/>
                </a:solidFill>
                <a:latin typeface="Times New Roman" panose="02020603050405020304" pitchFamily="18" charset="0"/>
              </a:rPr>
              <a:t>Free space</a:t>
            </a:r>
          </a:p>
        </p:txBody>
      </p:sp>
      <p:sp>
        <p:nvSpPr>
          <p:cNvPr id="32793" name="Line 59"/>
          <p:cNvSpPr>
            <a:spLocks noChangeShapeType="1"/>
          </p:cNvSpPr>
          <p:nvPr/>
        </p:nvSpPr>
        <p:spPr bwMode="auto">
          <a:xfrm>
            <a:off x="4859338" y="2528888"/>
            <a:ext cx="974725" cy="0"/>
          </a:xfrm>
          <a:prstGeom prst="line">
            <a:avLst/>
          </a:prstGeom>
          <a:noFill/>
          <a:ln w="9525">
            <a:solidFill>
              <a:srgbClr val="33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2794" name="Text Box 60"/>
          <p:cNvSpPr txBox="1">
            <a:spLocks noChangeArrowheads="1"/>
          </p:cNvSpPr>
          <p:nvPr/>
        </p:nvSpPr>
        <p:spPr bwMode="auto">
          <a:xfrm>
            <a:off x="4103688" y="2528888"/>
            <a:ext cx="19097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FF0000"/>
                </a:solidFill>
                <a:latin typeface="Times New Roman" panose="02020603050405020304" pitchFamily="18" charset="0"/>
              </a:rPr>
              <a:t>Replace </a:t>
            </a:r>
            <a:r>
              <a:rPr kumimoji="0" lang="en-US" altLang="zh-TW" sz="1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altLang="zh-TW" sz="1800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en-US" altLang="zh-TW" sz="1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800">
                <a:solidFill>
                  <a:srgbClr val="FF0000"/>
                </a:solidFill>
                <a:latin typeface="Times New Roman" panose="02020603050405020304" pitchFamily="18" charset="0"/>
              </a:rPr>
              <a:t>by q </a:t>
            </a:r>
            <a:endParaRPr lang="en-US" altLang="zh-TW" sz="1800" baseline="-25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95" name="Line 62"/>
          <p:cNvSpPr>
            <a:spLocks noChangeShapeType="1"/>
          </p:cNvSpPr>
          <p:nvPr/>
        </p:nvSpPr>
        <p:spPr bwMode="auto">
          <a:xfrm>
            <a:off x="5832475" y="2673350"/>
            <a:ext cx="2808288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2796" name="Line 66"/>
          <p:cNvSpPr>
            <a:spLocks noChangeShapeType="1"/>
          </p:cNvSpPr>
          <p:nvPr/>
        </p:nvSpPr>
        <p:spPr bwMode="auto">
          <a:xfrm flipV="1">
            <a:off x="5832475" y="3681413"/>
            <a:ext cx="2843213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2797" name="Line 67"/>
          <p:cNvSpPr>
            <a:spLocks noChangeShapeType="1"/>
          </p:cNvSpPr>
          <p:nvPr/>
        </p:nvSpPr>
        <p:spPr bwMode="auto">
          <a:xfrm>
            <a:off x="5832475" y="4005263"/>
            <a:ext cx="2808288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2802" name="Line 72"/>
          <p:cNvSpPr>
            <a:spLocks noChangeShapeType="1"/>
          </p:cNvSpPr>
          <p:nvPr/>
        </p:nvSpPr>
        <p:spPr bwMode="auto">
          <a:xfrm>
            <a:off x="5832475" y="4292600"/>
            <a:ext cx="2843213" cy="0"/>
          </a:xfrm>
          <a:prstGeom prst="line">
            <a:avLst/>
          </a:prstGeom>
          <a:noFill/>
          <a:ln w="25400">
            <a:solidFill>
              <a:srgbClr val="00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2804" name="Text Box 125"/>
          <p:cNvSpPr txBox="1">
            <a:spLocks noChangeArrowheads="1"/>
          </p:cNvSpPr>
          <p:nvPr/>
        </p:nvSpPr>
        <p:spPr bwMode="auto">
          <a:xfrm>
            <a:off x="4608513" y="3536950"/>
            <a:ext cx="1152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0" lang="en-US" altLang="zh-TW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A</a:t>
            </a:r>
            <a:r>
              <a:rPr kumimoji="0" lang="en-US" altLang="zh-TW" baseline="-250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3</a:t>
            </a:r>
            <a:r>
              <a:rPr lang="en-US" altLang="zh-TW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zh-TW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</a:t>
            </a:r>
            <a:r>
              <a:rPr lang="en-US" altLang="zh-TW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kumimoji="0" lang="en-US" altLang="zh-TW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A</a:t>
            </a:r>
            <a:r>
              <a:rPr kumimoji="0" lang="en-US" altLang="zh-TW" baseline="-250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2</a:t>
            </a:r>
          </a:p>
        </p:txBody>
      </p:sp>
      <p:sp>
        <p:nvSpPr>
          <p:cNvPr id="32805" name="Freeform 127"/>
          <p:cNvSpPr>
            <a:spLocks/>
          </p:cNvSpPr>
          <p:nvPr/>
        </p:nvSpPr>
        <p:spPr bwMode="auto">
          <a:xfrm>
            <a:off x="5472113" y="2673350"/>
            <a:ext cx="360362" cy="971550"/>
          </a:xfrm>
          <a:custGeom>
            <a:avLst/>
            <a:gdLst>
              <a:gd name="T0" fmla="*/ 2147483647 w 613"/>
              <a:gd name="T1" fmla="*/ 0 h 635"/>
              <a:gd name="T2" fmla="*/ 0 w 613"/>
              <a:gd name="T3" fmla="*/ 2147483647 h 635"/>
              <a:gd name="T4" fmla="*/ 2147483647 w 613"/>
              <a:gd name="T5" fmla="*/ 2147483647 h 635"/>
              <a:gd name="T6" fmla="*/ 0 60000 65536"/>
              <a:gd name="T7" fmla="*/ 0 60000 65536"/>
              <a:gd name="T8" fmla="*/ 0 60000 65536"/>
              <a:gd name="T9" fmla="*/ 0 w 613"/>
              <a:gd name="T10" fmla="*/ 0 h 635"/>
              <a:gd name="T11" fmla="*/ 613 w 613"/>
              <a:gd name="T12" fmla="*/ 635 h 6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13" h="635">
                <a:moveTo>
                  <a:pt x="613" y="0"/>
                </a:moveTo>
                <a:cubicBezTo>
                  <a:pt x="306" y="83"/>
                  <a:pt x="0" y="166"/>
                  <a:pt x="0" y="272"/>
                </a:cubicBezTo>
                <a:cubicBezTo>
                  <a:pt x="0" y="378"/>
                  <a:pt x="541" y="578"/>
                  <a:pt x="613" y="635"/>
                </a:cubicBezTo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2806" name="Freeform 128"/>
          <p:cNvSpPr>
            <a:spLocks/>
          </p:cNvSpPr>
          <p:nvPr/>
        </p:nvSpPr>
        <p:spPr bwMode="auto">
          <a:xfrm>
            <a:off x="5472113" y="3681413"/>
            <a:ext cx="360362" cy="395287"/>
          </a:xfrm>
          <a:custGeom>
            <a:avLst/>
            <a:gdLst>
              <a:gd name="T0" fmla="*/ 2147483647 w 613"/>
              <a:gd name="T1" fmla="*/ 0 h 249"/>
              <a:gd name="T2" fmla="*/ 0 w 613"/>
              <a:gd name="T3" fmla="*/ 2147483647 h 249"/>
              <a:gd name="T4" fmla="*/ 2147483647 w 613"/>
              <a:gd name="T5" fmla="*/ 2147483647 h 249"/>
              <a:gd name="T6" fmla="*/ 0 60000 65536"/>
              <a:gd name="T7" fmla="*/ 0 60000 65536"/>
              <a:gd name="T8" fmla="*/ 0 60000 65536"/>
              <a:gd name="T9" fmla="*/ 0 w 613"/>
              <a:gd name="T10" fmla="*/ 0 h 249"/>
              <a:gd name="T11" fmla="*/ 613 w 613"/>
              <a:gd name="T12" fmla="*/ 249 h 2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13" h="249">
                <a:moveTo>
                  <a:pt x="613" y="0"/>
                </a:moveTo>
                <a:cubicBezTo>
                  <a:pt x="306" y="36"/>
                  <a:pt x="0" y="72"/>
                  <a:pt x="0" y="113"/>
                </a:cubicBezTo>
                <a:cubicBezTo>
                  <a:pt x="0" y="154"/>
                  <a:pt x="306" y="201"/>
                  <a:pt x="613" y="249"/>
                </a:cubicBezTo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2807" name="Freeform 130"/>
          <p:cNvSpPr>
            <a:spLocks/>
          </p:cNvSpPr>
          <p:nvPr/>
        </p:nvSpPr>
        <p:spPr bwMode="auto">
          <a:xfrm>
            <a:off x="5472113" y="4005263"/>
            <a:ext cx="360362" cy="468312"/>
          </a:xfrm>
          <a:custGeom>
            <a:avLst/>
            <a:gdLst>
              <a:gd name="T0" fmla="*/ 2147483647 w 613"/>
              <a:gd name="T1" fmla="*/ 0 h 340"/>
              <a:gd name="T2" fmla="*/ 0 w 613"/>
              <a:gd name="T3" fmla="*/ 2147483647 h 340"/>
              <a:gd name="T4" fmla="*/ 2147483647 w 613"/>
              <a:gd name="T5" fmla="*/ 2147483647 h 340"/>
              <a:gd name="T6" fmla="*/ 0 60000 65536"/>
              <a:gd name="T7" fmla="*/ 0 60000 65536"/>
              <a:gd name="T8" fmla="*/ 0 60000 65536"/>
              <a:gd name="T9" fmla="*/ 0 w 613"/>
              <a:gd name="T10" fmla="*/ 0 h 340"/>
              <a:gd name="T11" fmla="*/ 613 w 613"/>
              <a:gd name="T12" fmla="*/ 340 h 3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13" h="340">
                <a:moveTo>
                  <a:pt x="613" y="0"/>
                </a:moveTo>
                <a:cubicBezTo>
                  <a:pt x="306" y="73"/>
                  <a:pt x="0" y="147"/>
                  <a:pt x="0" y="204"/>
                </a:cubicBezTo>
                <a:cubicBezTo>
                  <a:pt x="0" y="261"/>
                  <a:pt x="511" y="321"/>
                  <a:pt x="613" y="340"/>
                </a:cubicBezTo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0754" name="Text Box 131"/>
          <p:cNvSpPr txBox="1">
            <a:spLocks noChangeArrowheads="1"/>
          </p:cNvSpPr>
          <p:nvPr/>
        </p:nvSpPr>
        <p:spPr bwMode="auto">
          <a:xfrm>
            <a:off x="6227763" y="5516563"/>
            <a:ext cx="14398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Layer-N-1 prefixes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30755" name="Line 132"/>
          <p:cNvSpPr>
            <a:spLocks noChangeShapeType="1"/>
          </p:cNvSpPr>
          <p:nvPr/>
        </p:nvSpPr>
        <p:spPr bwMode="auto">
          <a:xfrm>
            <a:off x="5832475" y="5516563"/>
            <a:ext cx="2820988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0756" name="Text Box 133"/>
          <p:cNvSpPr txBox="1">
            <a:spLocks noChangeArrowheads="1"/>
          </p:cNvSpPr>
          <p:nvPr/>
        </p:nvSpPr>
        <p:spPr bwMode="auto">
          <a:xfrm>
            <a:off x="8101013" y="5481638"/>
            <a:ext cx="539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N-1</a:t>
            </a:r>
          </a:p>
        </p:txBody>
      </p:sp>
      <p:sp>
        <p:nvSpPr>
          <p:cNvPr id="30757" name="Line 134"/>
          <p:cNvSpPr>
            <a:spLocks noChangeShapeType="1"/>
          </p:cNvSpPr>
          <p:nvPr/>
        </p:nvSpPr>
        <p:spPr bwMode="auto">
          <a:xfrm>
            <a:off x="6985000" y="4868863"/>
            <a:ext cx="0" cy="3397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0758" name="Line 135"/>
          <p:cNvSpPr>
            <a:spLocks noChangeShapeType="1"/>
          </p:cNvSpPr>
          <p:nvPr/>
        </p:nvSpPr>
        <p:spPr bwMode="auto">
          <a:xfrm>
            <a:off x="5832475" y="4652963"/>
            <a:ext cx="2820988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2813" name="Line 136"/>
          <p:cNvSpPr>
            <a:spLocks noChangeShapeType="1"/>
          </p:cNvSpPr>
          <p:nvPr/>
        </p:nvSpPr>
        <p:spPr bwMode="auto">
          <a:xfrm flipV="1">
            <a:off x="7127875" y="3860800"/>
            <a:ext cx="1512888" cy="0"/>
          </a:xfrm>
          <a:prstGeom prst="line">
            <a:avLst/>
          </a:prstGeom>
          <a:noFill/>
          <a:ln w="254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2814" name="Line 137"/>
          <p:cNvSpPr>
            <a:spLocks noChangeShapeType="1"/>
          </p:cNvSpPr>
          <p:nvPr/>
        </p:nvSpPr>
        <p:spPr bwMode="auto">
          <a:xfrm>
            <a:off x="7092950" y="3429000"/>
            <a:ext cx="1547813" cy="0"/>
          </a:xfrm>
          <a:prstGeom prst="line">
            <a:avLst/>
          </a:prstGeom>
          <a:noFill/>
          <a:ln w="254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2815" name="Freeform 138"/>
          <p:cNvSpPr>
            <a:spLocks/>
          </p:cNvSpPr>
          <p:nvPr/>
        </p:nvSpPr>
        <p:spPr bwMode="auto">
          <a:xfrm>
            <a:off x="8604250" y="3429000"/>
            <a:ext cx="468313" cy="431800"/>
          </a:xfrm>
          <a:custGeom>
            <a:avLst/>
            <a:gdLst>
              <a:gd name="T0" fmla="*/ 0 w 295"/>
              <a:gd name="T1" fmla="*/ 2147483647 h 272"/>
              <a:gd name="T2" fmla="*/ 2147483647 w 295"/>
              <a:gd name="T3" fmla="*/ 2147483647 h 272"/>
              <a:gd name="T4" fmla="*/ 0 w 295"/>
              <a:gd name="T5" fmla="*/ 0 h 272"/>
              <a:gd name="T6" fmla="*/ 0 60000 65536"/>
              <a:gd name="T7" fmla="*/ 0 60000 65536"/>
              <a:gd name="T8" fmla="*/ 0 60000 65536"/>
              <a:gd name="T9" fmla="*/ 0 w 295"/>
              <a:gd name="T10" fmla="*/ 0 h 272"/>
              <a:gd name="T11" fmla="*/ 295 w 295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5" h="272">
                <a:moveTo>
                  <a:pt x="0" y="272"/>
                </a:moveTo>
                <a:cubicBezTo>
                  <a:pt x="147" y="238"/>
                  <a:pt x="295" y="204"/>
                  <a:pt x="295" y="159"/>
                </a:cubicBezTo>
                <a:cubicBezTo>
                  <a:pt x="295" y="114"/>
                  <a:pt x="38" y="26"/>
                  <a:pt x="0" y="0"/>
                </a:cubicBezTo>
              </a:path>
            </a:pathLst>
          </a:custGeom>
          <a:noFill/>
          <a:ln w="25400">
            <a:solidFill>
              <a:srgbClr val="FFC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2816" name="Freeform 139"/>
          <p:cNvSpPr>
            <a:spLocks/>
          </p:cNvSpPr>
          <p:nvPr/>
        </p:nvSpPr>
        <p:spPr bwMode="auto">
          <a:xfrm>
            <a:off x="8640763" y="3860800"/>
            <a:ext cx="468312" cy="431800"/>
          </a:xfrm>
          <a:custGeom>
            <a:avLst/>
            <a:gdLst>
              <a:gd name="T0" fmla="*/ 0 w 295"/>
              <a:gd name="T1" fmla="*/ 2147483647 h 272"/>
              <a:gd name="T2" fmla="*/ 2147483647 w 295"/>
              <a:gd name="T3" fmla="*/ 2147483647 h 272"/>
              <a:gd name="T4" fmla="*/ 0 w 295"/>
              <a:gd name="T5" fmla="*/ 0 h 272"/>
              <a:gd name="T6" fmla="*/ 0 60000 65536"/>
              <a:gd name="T7" fmla="*/ 0 60000 65536"/>
              <a:gd name="T8" fmla="*/ 0 60000 65536"/>
              <a:gd name="T9" fmla="*/ 0 w 295"/>
              <a:gd name="T10" fmla="*/ 0 h 272"/>
              <a:gd name="T11" fmla="*/ 295 w 295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5" h="272">
                <a:moveTo>
                  <a:pt x="0" y="272"/>
                </a:moveTo>
                <a:cubicBezTo>
                  <a:pt x="147" y="238"/>
                  <a:pt x="295" y="204"/>
                  <a:pt x="295" y="159"/>
                </a:cubicBezTo>
                <a:cubicBezTo>
                  <a:pt x="295" y="114"/>
                  <a:pt x="38" y="26"/>
                  <a:pt x="0" y="0"/>
                </a:cubicBezTo>
              </a:path>
            </a:pathLst>
          </a:custGeom>
          <a:noFill/>
          <a:ln w="25400">
            <a:solidFill>
              <a:srgbClr val="FFC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2818" name="Line 66"/>
          <p:cNvSpPr>
            <a:spLocks noChangeShapeType="1"/>
          </p:cNvSpPr>
          <p:nvPr/>
        </p:nvSpPr>
        <p:spPr bwMode="auto">
          <a:xfrm flipV="1">
            <a:off x="5832475" y="4581525"/>
            <a:ext cx="2843213" cy="1588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2820" name="Text Box 125"/>
          <p:cNvSpPr txBox="1">
            <a:spLocks noChangeArrowheads="1"/>
          </p:cNvSpPr>
          <p:nvPr/>
        </p:nvSpPr>
        <p:spPr bwMode="auto">
          <a:xfrm>
            <a:off x="4967288" y="4400550"/>
            <a:ext cx="9366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rgbClr val="00B0F0"/>
                </a:solidFill>
                <a:latin typeface="Times New Roman" panose="02020603050405020304" pitchFamily="18" charset="0"/>
              </a:rPr>
              <a:t>Insert </a:t>
            </a:r>
            <a:r>
              <a:rPr kumimoji="0" lang="en-US" altLang="zh-TW" sz="120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altLang="zh-TW" sz="1200" baseline="-2500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2821" name="Text Box 141"/>
          <p:cNvSpPr txBox="1">
            <a:spLocks noChangeArrowheads="1"/>
          </p:cNvSpPr>
          <p:nvPr/>
        </p:nvSpPr>
        <p:spPr bwMode="auto">
          <a:xfrm>
            <a:off x="3311525" y="4329113"/>
            <a:ext cx="17272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rgbClr val="0099CC"/>
                </a:solidFill>
                <a:latin typeface="Times New Roman" panose="02020603050405020304" pitchFamily="18" charset="0"/>
              </a:rPr>
              <a:t>If </a:t>
            </a:r>
            <a:r>
              <a:rPr lang="en-US" altLang="zh-TW" sz="1200" b="1" i="1">
                <a:solidFill>
                  <a:srgbClr val="0099CC"/>
                </a:solidFill>
                <a:latin typeface="Times New Roman" panose="02020603050405020304" pitchFamily="18" charset="0"/>
              </a:rPr>
              <a:t>free_list[4] != NULL</a:t>
            </a:r>
          </a:p>
        </p:txBody>
      </p:sp>
      <p:sp>
        <p:nvSpPr>
          <p:cNvPr id="55" name="Text Box 28"/>
          <p:cNvSpPr txBox="1">
            <a:spLocks noChangeArrowheads="1"/>
          </p:cNvSpPr>
          <p:nvPr/>
        </p:nvSpPr>
        <p:spPr bwMode="auto">
          <a:xfrm>
            <a:off x="1187450" y="2528888"/>
            <a:ext cx="20526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2000">
                <a:latin typeface="Times New Roman" panose="02020603050405020304" pitchFamily="18" charset="0"/>
              </a:rPr>
              <a:t>Ex2: 3 ancestors</a:t>
            </a:r>
          </a:p>
        </p:txBody>
      </p:sp>
      <p:sp>
        <p:nvSpPr>
          <p:cNvPr id="57" name="文字方塊 56"/>
          <p:cNvSpPr txBox="1">
            <a:spLocks noChangeArrowheads="1"/>
          </p:cNvSpPr>
          <p:nvPr/>
        </p:nvSpPr>
        <p:spPr bwMode="auto">
          <a:xfrm>
            <a:off x="6659563" y="2636838"/>
            <a:ext cx="11160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Find </a:t>
            </a:r>
            <a:r>
              <a:rPr kumimoji="0" lang="en-US" altLang="zh-TW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altLang="zh-TW" sz="1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8" name="文字方塊 57"/>
          <p:cNvSpPr txBox="1">
            <a:spLocks noChangeArrowheads="1"/>
          </p:cNvSpPr>
          <p:nvPr/>
        </p:nvSpPr>
        <p:spPr bwMode="auto">
          <a:xfrm>
            <a:off x="6516688" y="3644900"/>
            <a:ext cx="1295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Find </a:t>
            </a:r>
            <a:r>
              <a:rPr kumimoji="0" lang="en-US" altLang="zh-TW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altLang="zh-TW" sz="1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9" name="文字方塊 58"/>
          <p:cNvSpPr txBox="1">
            <a:spLocks noChangeArrowheads="1"/>
          </p:cNvSpPr>
          <p:nvPr/>
        </p:nvSpPr>
        <p:spPr bwMode="auto">
          <a:xfrm>
            <a:off x="6516688" y="3752850"/>
            <a:ext cx="1295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Find </a:t>
            </a:r>
            <a:r>
              <a:rPr kumimoji="0" lang="en-US" altLang="zh-TW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altLang="zh-TW" sz="1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60" name="Text Box 125"/>
          <p:cNvSpPr txBox="1">
            <a:spLocks noChangeArrowheads="1"/>
          </p:cNvSpPr>
          <p:nvPr/>
        </p:nvSpPr>
        <p:spPr bwMode="auto">
          <a:xfrm>
            <a:off x="4608513" y="3860800"/>
            <a:ext cx="1152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0" lang="en-US" altLang="zh-TW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A</a:t>
            </a:r>
            <a:r>
              <a:rPr kumimoji="0" lang="en-US" altLang="zh-TW" baseline="-250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2</a:t>
            </a:r>
            <a:r>
              <a:rPr lang="en-US" altLang="zh-TW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zh-TW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</a:t>
            </a:r>
            <a:r>
              <a:rPr lang="en-US" altLang="zh-TW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kumimoji="0" lang="en-US" altLang="zh-TW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A</a:t>
            </a:r>
            <a:r>
              <a:rPr kumimoji="0" lang="en-US" altLang="zh-TW" baseline="-250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1</a:t>
            </a:r>
          </a:p>
        </p:txBody>
      </p:sp>
      <p:sp>
        <p:nvSpPr>
          <p:cNvPr id="61" name="Text Box 141"/>
          <p:cNvSpPr txBox="1">
            <a:spLocks noChangeArrowheads="1"/>
          </p:cNvSpPr>
          <p:nvPr/>
        </p:nvSpPr>
        <p:spPr bwMode="auto">
          <a:xfrm>
            <a:off x="3311525" y="4329113"/>
            <a:ext cx="17272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rgbClr val="0099CC"/>
                </a:solidFill>
                <a:latin typeface="Times New Roman" panose="02020603050405020304" pitchFamily="18" charset="0"/>
              </a:rPr>
              <a:t>If </a:t>
            </a:r>
            <a:r>
              <a:rPr lang="en-US" altLang="zh-TW" sz="1200" b="1" i="1">
                <a:solidFill>
                  <a:srgbClr val="0099CC"/>
                </a:solidFill>
                <a:latin typeface="Times New Roman" panose="02020603050405020304" pitchFamily="18" charset="0"/>
              </a:rPr>
              <a:t>free_list[4] == NULL</a:t>
            </a:r>
          </a:p>
        </p:txBody>
      </p:sp>
      <p:sp>
        <p:nvSpPr>
          <p:cNvPr id="62" name="Text Box 125"/>
          <p:cNvSpPr txBox="1">
            <a:spLocks noChangeArrowheads="1"/>
          </p:cNvSpPr>
          <p:nvPr/>
        </p:nvSpPr>
        <p:spPr bwMode="auto">
          <a:xfrm>
            <a:off x="4967288" y="4113213"/>
            <a:ext cx="9366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rgbClr val="00B0F0"/>
                </a:solidFill>
                <a:latin typeface="Times New Roman" panose="02020603050405020304" pitchFamily="18" charset="0"/>
              </a:rPr>
              <a:t>Insert </a:t>
            </a:r>
            <a:r>
              <a:rPr kumimoji="0" lang="en-US" altLang="zh-TW" sz="120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altLang="zh-TW" sz="1200" baseline="-2500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grpSp>
        <p:nvGrpSpPr>
          <p:cNvPr id="30773" name="Group 56"/>
          <p:cNvGrpSpPr>
            <a:grpSpLocks/>
          </p:cNvGrpSpPr>
          <p:nvPr/>
        </p:nvGrpSpPr>
        <p:grpSpPr bwMode="auto">
          <a:xfrm>
            <a:off x="503238" y="3716338"/>
            <a:ext cx="3673475" cy="2232025"/>
            <a:chOff x="453" y="1933"/>
            <a:chExt cx="2518" cy="1588"/>
          </a:xfrm>
        </p:grpSpPr>
        <p:sp>
          <p:nvSpPr>
            <p:cNvPr id="30774" name="Oval 11"/>
            <p:cNvSpPr>
              <a:spLocks noChangeArrowheads="1"/>
            </p:cNvSpPr>
            <p:nvPr/>
          </p:nvSpPr>
          <p:spPr bwMode="auto">
            <a:xfrm>
              <a:off x="1687" y="2548"/>
              <a:ext cx="269" cy="115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200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0775" name="Oval 12"/>
            <p:cNvSpPr>
              <a:spLocks noChangeArrowheads="1"/>
            </p:cNvSpPr>
            <p:nvPr/>
          </p:nvSpPr>
          <p:spPr bwMode="auto">
            <a:xfrm>
              <a:off x="975" y="3294"/>
              <a:ext cx="269" cy="115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200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0776" name="Oval 13"/>
            <p:cNvSpPr>
              <a:spLocks noChangeArrowheads="1"/>
            </p:cNvSpPr>
            <p:nvPr/>
          </p:nvSpPr>
          <p:spPr bwMode="auto">
            <a:xfrm>
              <a:off x="1066" y="2795"/>
              <a:ext cx="269" cy="115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200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0777" name="Oval 14"/>
            <p:cNvSpPr>
              <a:spLocks noChangeArrowheads="1"/>
            </p:cNvSpPr>
            <p:nvPr/>
          </p:nvSpPr>
          <p:spPr bwMode="auto">
            <a:xfrm>
              <a:off x="1406" y="2228"/>
              <a:ext cx="269" cy="11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200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0778" name="Text Box 19"/>
            <p:cNvSpPr txBox="1">
              <a:spLocks noChangeArrowheads="1"/>
            </p:cNvSpPr>
            <p:nvPr/>
          </p:nvSpPr>
          <p:spPr bwMode="auto">
            <a:xfrm>
              <a:off x="1638" y="2138"/>
              <a:ext cx="275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zh-TW" sz="16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kumimoji="0" lang="en-US" altLang="zh-TW" sz="1600" baseline="-25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0779" name="Text Box 20"/>
            <p:cNvSpPr txBox="1">
              <a:spLocks noChangeArrowheads="1"/>
            </p:cNvSpPr>
            <p:nvPr/>
          </p:nvSpPr>
          <p:spPr bwMode="auto">
            <a:xfrm>
              <a:off x="1292" y="2727"/>
              <a:ext cx="275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zh-TW" sz="16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kumimoji="0" lang="en-US" altLang="zh-TW" sz="1600" baseline="-25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30780" name="Text Box 21"/>
            <p:cNvSpPr txBox="1">
              <a:spLocks noChangeArrowheads="1"/>
            </p:cNvSpPr>
            <p:nvPr/>
          </p:nvSpPr>
          <p:spPr bwMode="auto">
            <a:xfrm>
              <a:off x="1909" y="2471"/>
              <a:ext cx="275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zh-TW" sz="16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kumimoji="0" lang="en-US" altLang="zh-TW" sz="1600" baseline="-25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30781" name="Text Box 22"/>
            <p:cNvSpPr txBox="1">
              <a:spLocks noChangeArrowheads="1"/>
            </p:cNvSpPr>
            <p:nvPr/>
          </p:nvSpPr>
          <p:spPr bwMode="auto">
            <a:xfrm>
              <a:off x="793" y="3158"/>
              <a:ext cx="318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zh-TW" sz="16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30782" name="Line 47"/>
            <p:cNvSpPr>
              <a:spLocks noChangeShapeType="1"/>
            </p:cNvSpPr>
            <p:nvPr/>
          </p:nvSpPr>
          <p:spPr bwMode="auto">
            <a:xfrm flipH="1">
              <a:off x="1218" y="2650"/>
              <a:ext cx="613" cy="1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783" name="Line 48"/>
            <p:cNvSpPr>
              <a:spLocks noChangeShapeType="1"/>
            </p:cNvSpPr>
            <p:nvPr/>
          </p:nvSpPr>
          <p:spPr bwMode="auto">
            <a:xfrm>
              <a:off x="1564" y="2343"/>
              <a:ext cx="222" cy="20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784" name="Line 49"/>
            <p:cNvSpPr>
              <a:spLocks noChangeShapeType="1"/>
            </p:cNvSpPr>
            <p:nvPr/>
          </p:nvSpPr>
          <p:spPr bwMode="auto">
            <a:xfrm>
              <a:off x="1179" y="2908"/>
              <a:ext cx="250" cy="15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785" name="Line 50"/>
            <p:cNvSpPr>
              <a:spLocks noChangeShapeType="1"/>
            </p:cNvSpPr>
            <p:nvPr/>
          </p:nvSpPr>
          <p:spPr bwMode="auto">
            <a:xfrm flipH="1">
              <a:off x="1111" y="3067"/>
              <a:ext cx="318" cy="22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786" name="Line 51"/>
            <p:cNvSpPr>
              <a:spLocks noChangeShapeType="1"/>
            </p:cNvSpPr>
            <p:nvPr/>
          </p:nvSpPr>
          <p:spPr bwMode="auto">
            <a:xfrm flipV="1">
              <a:off x="1565" y="1933"/>
              <a:ext cx="90" cy="2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787" name="Line 52"/>
            <p:cNvSpPr>
              <a:spLocks noChangeShapeType="1"/>
            </p:cNvSpPr>
            <p:nvPr/>
          </p:nvSpPr>
          <p:spPr bwMode="auto">
            <a:xfrm flipH="1">
              <a:off x="453" y="1933"/>
              <a:ext cx="1202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788" name="Line 53"/>
            <p:cNvSpPr>
              <a:spLocks noChangeShapeType="1"/>
            </p:cNvSpPr>
            <p:nvPr/>
          </p:nvSpPr>
          <p:spPr bwMode="auto">
            <a:xfrm>
              <a:off x="453" y="3521"/>
              <a:ext cx="251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789" name="Line 54"/>
            <p:cNvSpPr>
              <a:spLocks noChangeShapeType="1"/>
            </p:cNvSpPr>
            <p:nvPr/>
          </p:nvSpPr>
          <p:spPr bwMode="auto">
            <a:xfrm>
              <a:off x="1655" y="1933"/>
              <a:ext cx="1316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93" grpId="0" animBg="1"/>
      <p:bldP spid="32793" grpId="1" animBg="1"/>
      <p:bldP spid="32794" grpId="0"/>
      <p:bldP spid="32795" grpId="0" animBg="1"/>
      <p:bldP spid="32796" grpId="0" animBg="1"/>
      <p:bldP spid="32797" grpId="0" animBg="1"/>
      <p:bldP spid="32802" grpId="0" animBg="1"/>
      <p:bldP spid="32804" grpId="0"/>
      <p:bldP spid="32805" grpId="0" animBg="1"/>
      <p:bldP spid="32805" grpId="1" animBg="1"/>
      <p:bldP spid="32806" grpId="0" animBg="1"/>
      <p:bldP spid="32806" grpId="1" animBg="1"/>
      <p:bldP spid="32807" grpId="0" animBg="1"/>
      <p:bldP spid="32813" grpId="0" animBg="1"/>
      <p:bldP spid="32814" grpId="0" animBg="1"/>
      <p:bldP spid="32815" grpId="0" animBg="1"/>
      <p:bldP spid="32816" grpId="0" animBg="1"/>
      <p:bldP spid="32818" grpId="0" animBg="1"/>
      <p:bldP spid="32818" grpId="1" animBg="1"/>
      <p:bldP spid="32820" grpId="0"/>
      <p:bldP spid="32820" grpId="1"/>
      <p:bldP spid="32821" grpId="0"/>
      <p:bldP spid="32821" grpId="1"/>
      <p:bldP spid="55" grpId="0"/>
      <p:bldP spid="57" grpId="0"/>
      <p:bldP spid="57" grpId="1"/>
      <p:bldP spid="58" grpId="0"/>
      <p:bldP spid="58" grpId="1"/>
      <p:bldP spid="59" grpId="0"/>
      <p:bldP spid="60" grpId="0"/>
      <p:bldP spid="61" grpId="0"/>
      <p:bldP spid="6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7AAE4FF-1F9A-4410-8EB0-D06A289E2A61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kumimoji="0" lang="en-US" altLang="zh-TW" sz="140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Proposed Scheme (10/13)</a:t>
            </a:r>
            <a:endParaRPr lang="zh-TW" altLang="en-US" smtClean="0"/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altLang="zh-TW" sz="2400" smtClean="0">
              <a:latin typeface="Times New Roman" panose="02020603050405020304" pitchFamily="18" charset="0"/>
            </a:endParaRPr>
          </a:p>
          <a:p>
            <a:pPr lvl="1"/>
            <a:r>
              <a:rPr lang="en-US" altLang="zh-TW" sz="2000" smtClean="0">
                <a:latin typeface="Times New Roman" panose="02020603050405020304" pitchFamily="18" charset="0"/>
              </a:rPr>
              <a:t>Case 3:</a:t>
            </a:r>
            <a:r>
              <a:rPr lang="en-US" altLang="zh-TW" sz="2000" smtClean="0">
                <a:solidFill>
                  <a:srgbClr val="FF3300"/>
                </a:solidFill>
                <a:latin typeface="Times New Roman" panose="02020603050405020304" pitchFamily="18" charset="0"/>
              </a:rPr>
              <a:t> m ancestors, n children</a:t>
            </a:r>
          </a:p>
        </p:txBody>
      </p:sp>
      <p:sp>
        <p:nvSpPr>
          <p:cNvPr id="31749" name="Rectangle 32"/>
          <p:cNvSpPr>
            <a:spLocks noChangeArrowheads="1"/>
          </p:cNvSpPr>
          <p:nvPr/>
        </p:nvSpPr>
        <p:spPr bwMode="auto">
          <a:xfrm>
            <a:off x="5832475" y="2124075"/>
            <a:ext cx="2224088" cy="3935413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zh-TW" altLang="en-US" sz="1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50" name="Text Box 34"/>
          <p:cNvSpPr txBox="1">
            <a:spLocks noChangeArrowheads="1"/>
          </p:cNvSpPr>
          <p:nvPr/>
        </p:nvSpPr>
        <p:spPr bwMode="auto">
          <a:xfrm>
            <a:off x="6216650" y="2401888"/>
            <a:ext cx="1308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Layer-1 prefixes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31751" name="Text Box 35"/>
          <p:cNvSpPr txBox="1">
            <a:spLocks noChangeArrowheads="1"/>
          </p:cNvSpPr>
          <p:nvPr/>
        </p:nvSpPr>
        <p:spPr bwMode="auto">
          <a:xfrm>
            <a:off x="6216650" y="3487738"/>
            <a:ext cx="1308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Layer-2 prefixes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31752" name="Text Box 36"/>
          <p:cNvSpPr txBox="1">
            <a:spLocks noChangeArrowheads="1"/>
          </p:cNvSpPr>
          <p:nvPr/>
        </p:nvSpPr>
        <p:spPr bwMode="auto">
          <a:xfrm>
            <a:off x="6216650" y="3889375"/>
            <a:ext cx="13081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Layer-3 prefixes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31753" name="Text Box 37"/>
          <p:cNvSpPr txBox="1">
            <a:spLocks noChangeArrowheads="1"/>
          </p:cNvSpPr>
          <p:nvPr/>
        </p:nvSpPr>
        <p:spPr bwMode="auto">
          <a:xfrm>
            <a:off x="6227763" y="4221163"/>
            <a:ext cx="1308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Layer-4 prefixes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31754" name="Text Box 38"/>
          <p:cNvSpPr txBox="1">
            <a:spLocks noChangeArrowheads="1"/>
          </p:cNvSpPr>
          <p:nvPr/>
        </p:nvSpPr>
        <p:spPr bwMode="auto">
          <a:xfrm>
            <a:off x="6227763" y="4500563"/>
            <a:ext cx="1308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Layer-5 prefixes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31755" name="Text Box 39"/>
          <p:cNvSpPr txBox="1">
            <a:spLocks noChangeArrowheads="1"/>
          </p:cNvSpPr>
          <p:nvPr/>
        </p:nvSpPr>
        <p:spPr bwMode="auto">
          <a:xfrm>
            <a:off x="6102350" y="5794375"/>
            <a:ext cx="15652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Layer-N prefixes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31756" name="Rectangle 40"/>
          <p:cNvSpPr>
            <a:spLocks noChangeArrowheads="1"/>
          </p:cNvSpPr>
          <p:nvPr/>
        </p:nvSpPr>
        <p:spPr bwMode="auto">
          <a:xfrm>
            <a:off x="8062913" y="2124075"/>
            <a:ext cx="590550" cy="39354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/>
          </a:p>
        </p:txBody>
      </p:sp>
      <p:sp>
        <p:nvSpPr>
          <p:cNvPr id="31757" name="Rectangle 41"/>
          <p:cNvSpPr>
            <a:spLocks noChangeArrowheads="1"/>
          </p:cNvSpPr>
          <p:nvPr/>
        </p:nvSpPr>
        <p:spPr bwMode="auto">
          <a:xfrm>
            <a:off x="5832475" y="2960688"/>
            <a:ext cx="2820988" cy="458787"/>
          </a:xfrm>
          <a:prstGeom prst="rect">
            <a:avLst/>
          </a:prstGeom>
          <a:solidFill>
            <a:srgbClr val="DDDDDD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zh-TW" altLang="en-US" sz="1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58" name="Line 43"/>
          <p:cNvSpPr>
            <a:spLocks noChangeShapeType="1"/>
          </p:cNvSpPr>
          <p:nvPr/>
        </p:nvSpPr>
        <p:spPr bwMode="auto">
          <a:xfrm>
            <a:off x="5832475" y="3859213"/>
            <a:ext cx="2820988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759" name="Line 44"/>
          <p:cNvSpPr>
            <a:spLocks noChangeShapeType="1"/>
          </p:cNvSpPr>
          <p:nvPr/>
        </p:nvSpPr>
        <p:spPr bwMode="auto">
          <a:xfrm>
            <a:off x="5832475" y="4221163"/>
            <a:ext cx="2820988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760" name="Line 45"/>
          <p:cNvSpPr>
            <a:spLocks noChangeShapeType="1"/>
          </p:cNvSpPr>
          <p:nvPr/>
        </p:nvSpPr>
        <p:spPr bwMode="auto">
          <a:xfrm>
            <a:off x="5832475" y="4508500"/>
            <a:ext cx="2820988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761" name="Line 46"/>
          <p:cNvSpPr>
            <a:spLocks noChangeShapeType="1"/>
          </p:cNvSpPr>
          <p:nvPr/>
        </p:nvSpPr>
        <p:spPr bwMode="auto">
          <a:xfrm>
            <a:off x="5832475" y="5811838"/>
            <a:ext cx="2820988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762" name="Text Box 47"/>
          <p:cNvSpPr txBox="1">
            <a:spLocks noChangeArrowheads="1"/>
          </p:cNvSpPr>
          <p:nvPr/>
        </p:nvSpPr>
        <p:spPr bwMode="auto">
          <a:xfrm>
            <a:off x="7781925" y="1844675"/>
            <a:ext cx="1109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rgbClr val="FF3300"/>
                </a:solidFill>
              </a:rPr>
              <a:t>Log</a:t>
            </a:r>
            <a:r>
              <a:rPr lang="en-US" altLang="zh-TW" sz="1200" baseline="-25000">
                <a:solidFill>
                  <a:srgbClr val="FF3300"/>
                </a:solidFill>
              </a:rPr>
              <a:t>2</a:t>
            </a:r>
            <a:r>
              <a:rPr lang="en-US" altLang="zh-TW" sz="1200">
                <a:solidFill>
                  <a:srgbClr val="FF3300"/>
                </a:solidFill>
              </a:rPr>
              <a:t>N-bits index</a:t>
            </a:r>
          </a:p>
        </p:txBody>
      </p:sp>
      <p:sp>
        <p:nvSpPr>
          <p:cNvPr id="31763" name="Text Box 48"/>
          <p:cNvSpPr txBox="1">
            <a:spLocks noChangeArrowheads="1"/>
          </p:cNvSpPr>
          <p:nvPr/>
        </p:nvSpPr>
        <p:spPr bwMode="auto">
          <a:xfrm>
            <a:off x="5935663" y="1844675"/>
            <a:ext cx="19732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rgbClr val="FF3300"/>
                </a:solidFill>
              </a:rPr>
              <a:t>128-bits IPv6 prefixes</a:t>
            </a:r>
          </a:p>
        </p:txBody>
      </p:sp>
      <p:sp>
        <p:nvSpPr>
          <p:cNvPr id="31764" name="Text Box 49"/>
          <p:cNvSpPr txBox="1">
            <a:spLocks noChangeArrowheads="1"/>
          </p:cNvSpPr>
          <p:nvPr/>
        </p:nvSpPr>
        <p:spPr bwMode="auto">
          <a:xfrm>
            <a:off x="8139113" y="2401888"/>
            <a:ext cx="434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31765" name="Text Box 50"/>
          <p:cNvSpPr txBox="1">
            <a:spLocks noChangeArrowheads="1"/>
          </p:cNvSpPr>
          <p:nvPr/>
        </p:nvSpPr>
        <p:spPr bwMode="auto">
          <a:xfrm>
            <a:off x="8139113" y="3455988"/>
            <a:ext cx="434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31766" name="Text Box 51"/>
          <p:cNvSpPr txBox="1">
            <a:spLocks noChangeArrowheads="1"/>
          </p:cNvSpPr>
          <p:nvPr/>
        </p:nvSpPr>
        <p:spPr bwMode="auto">
          <a:xfrm>
            <a:off x="8139113" y="3859213"/>
            <a:ext cx="434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31767" name="Text Box 52"/>
          <p:cNvSpPr txBox="1">
            <a:spLocks noChangeArrowheads="1"/>
          </p:cNvSpPr>
          <p:nvPr/>
        </p:nvSpPr>
        <p:spPr bwMode="auto">
          <a:xfrm>
            <a:off x="8135938" y="4184650"/>
            <a:ext cx="434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31768" name="Text Box 53"/>
          <p:cNvSpPr txBox="1">
            <a:spLocks noChangeArrowheads="1"/>
          </p:cNvSpPr>
          <p:nvPr/>
        </p:nvSpPr>
        <p:spPr bwMode="auto">
          <a:xfrm>
            <a:off x="8135938" y="4495800"/>
            <a:ext cx="434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31769" name="Text Box 54"/>
          <p:cNvSpPr txBox="1">
            <a:spLocks noChangeArrowheads="1"/>
          </p:cNvSpPr>
          <p:nvPr/>
        </p:nvSpPr>
        <p:spPr bwMode="auto">
          <a:xfrm>
            <a:off x="8088313" y="5781675"/>
            <a:ext cx="5889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31770" name="Text Box 55"/>
          <p:cNvSpPr txBox="1">
            <a:spLocks noChangeArrowheads="1"/>
          </p:cNvSpPr>
          <p:nvPr/>
        </p:nvSpPr>
        <p:spPr bwMode="auto">
          <a:xfrm>
            <a:off x="6473825" y="3054350"/>
            <a:ext cx="10683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solidFill>
                  <a:srgbClr val="FF3300"/>
                </a:solidFill>
                <a:latin typeface="Times New Roman" panose="02020603050405020304" pitchFamily="18" charset="0"/>
              </a:rPr>
              <a:t>Free space</a:t>
            </a:r>
          </a:p>
        </p:txBody>
      </p:sp>
      <p:sp>
        <p:nvSpPr>
          <p:cNvPr id="33820" name="Line 59"/>
          <p:cNvSpPr>
            <a:spLocks noChangeShapeType="1"/>
          </p:cNvSpPr>
          <p:nvPr/>
        </p:nvSpPr>
        <p:spPr bwMode="auto">
          <a:xfrm>
            <a:off x="4859338" y="2492375"/>
            <a:ext cx="974725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3821" name="Text Box 60"/>
          <p:cNvSpPr txBox="1">
            <a:spLocks noChangeArrowheads="1"/>
          </p:cNvSpPr>
          <p:nvPr/>
        </p:nvSpPr>
        <p:spPr bwMode="auto">
          <a:xfrm>
            <a:off x="4932363" y="2457450"/>
            <a:ext cx="828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No action</a:t>
            </a:r>
          </a:p>
        </p:txBody>
      </p:sp>
      <p:sp>
        <p:nvSpPr>
          <p:cNvPr id="33822" name="Line 61"/>
          <p:cNvSpPr>
            <a:spLocks noChangeShapeType="1"/>
          </p:cNvSpPr>
          <p:nvPr/>
        </p:nvSpPr>
        <p:spPr bwMode="auto">
          <a:xfrm>
            <a:off x="4859338" y="4003675"/>
            <a:ext cx="974725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3823" name="Text Box 62"/>
          <p:cNvSpPr txBox="1">
            <a:spLocks noChangeArrowheads="1"/>
          </p:cNvSpPr>
          <p:nvPr/>
        </p:nvSpPr>
        <p:spPr bwMode="auto">
          <a:xfrm>
            <a:off x="4787900" y="3968750"/>
            <a:ext cx="10795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rgbClr val="FF0000"/>
                </a:solidFill>
                <a:latin typeface="Times New Roman" panose="02020603050405020304" pitchFamily="18" charset="0"/>
              </a:rPr>
              <a:t>q instead A</a:t>
            </a:r>
            <a:r>
              <a:rPr lang="en-US" altLang="zh-TW" sz="1200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33824" name="Line 63"/>
          <p:cNvSpPr>
            <a:spLocks noChangeShapeType="1"/>
          </p:cNvSpPr>
          <p:nvPr/>
        </p:nvSpPr>
        <p:spPr bwMode="auto">
          <a:xfrm>
            <a:off x="4859338" y="3608388"/>
            <a:ext cx="974725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3825" name="Text Box 64"/>
          <p:cNvSpPr txBox="1">
            <a:spLocks noChangeArrowheads="1"/>
          </p:cNvSpPr>
          <p:nvPr/>
        </p:nvSpPr>
        <p:spPr bwMode="auto">
          <a:xfrm>
            <a:off x="4932363" y="3573463"/>
            <a:ext cx="8286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No action</a:t>
            </a:r>
          </a:p>
        </p:txBody>
      </p:sp>
      <p:sp>
        <p:nvSpPr>
          <p:cNvPr id="33826" name="Line 67"/>
          <p:cNvSpPr>
            <a:spLocks noChangeShapeType="1"/>
          </p:cNvSpPr>
          <p:nvPr/>
        </p:nvSpPr>
        <p:spPr bwMode="auto">
          <a:xfrm>
            <a:off x="5832475" y="4113213"/>
            <a:ext cx="2808288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3827" name="Line 73"/>
          <p:cNvSpPr>
            <a:spLocks noChangeShapeType="1"/>
          </p:cNvSpPr>
          <p:nvPr/>
        </p:nvSpPr>
        <p:spPr bwMode="auto">
          <a:xfrm>
            <a:off x="5832475" y="4400550"/>
            <a:ext cx="2808288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3829" name="Freeform 110"/>
          <p:cNvSpPr>
            <a:spLocks/>
          </p:cNvSpPr>
          <p:nvPr/>
        </p:nvSpPr>
        <p:spPr bwMode="auto">
          <a:xfrm>
            <a:off x="5435600" y="4113213"/>
            <a:ext cx="431800" cy="252412"/>
          </a:xfrm>
          <a:custGeom>
            <a:avLst/>
            <a:gdLst>
              <a:gd name="T0" fmla="*/ 2147483647 w 295"/>
              <a:gd name="T1" fmla="*/ 0 h 477"/>
              <a:gd name="T2" fmla="*/ 0 w 295"/>
              <a:gd name="T3" fmla="*/ 2147483647 h 477"/>
              <a:gd name="T4" fmla="*/ 2147483647 w 295"/>
              <a:gd name="T5" fmla="*/ 2147483647 h 477"/>
              <a:gd name="T6" fmla="*/ 0 60000 65536"/>
              <a:gd name="T7" fmla="*/ 0 60000 65536"/>
              <a:gd name="T8" fmla="*/ 0 60000 65536"/>
              <a:gd name="T9" fmla="*/ 0 w 295"/>
              <a:gd name="T10" fmla="*/ 0 h 477"/>
              <a:gd name="T11" fmla="*/ 295 w 295"/>
              <a:gd name="T12" fmla="*/ 477 h 47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5" h="477">
                <a:moveTo>
                  <a:pt x="295" y="0"/>
                </a:moveTo>
                <a:cubicBezTo>
                  <a:pt x="147" y="96"/>
                  <a:pt x="0" y="193"/>
                  <a:pt x="0" y="272"/>
                </a:cubicBezTo>
                <a:cubicBezTo>
                  <a:pt x="0" y="351"/>
                  <a:pt x="246" y="443"/>
                  <a:pt x="295" y="477"/>
                </a:cubicBezTo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3830" name="Line 111"/>
          <p:cNvSpPr>
            <a:spLocks noChangeShapeType="1"/>
          </p:cNvSpPr>
          <p:nvPr/>
        </p:nvSpPr>
        <p:spPr bwMode="auto">
          <a:xfrm>
            <a:off x="5832475" y="4724400"/>
            <a:ext cx="2808288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3831" name="Freeform 114"/>
          <p:cNvSpPr>
            <a:spLocks/>
          </p:cNvSpPr>
          <p:nvPr/>
        </p:nvSpPr>
        <p:spPr bwMode="auto">
          <a:xfrm>
            <a:off x="5435600" y="4400550"/>
            <a:ext cx="396875" cy="252413"/>
          </a:xfrm>
          <a:custGeom>
            <a:avLst/>
            <a:gdLst>
              <a:gd name="T0" fmla="*/ 2147483647 w 272"/>
              <a:gd name="T1" fmla="*/ 0 h 181"/>
              <a:gd name="T2" fmla="*/ 0 w 272"/>
              <a:gd name="T3" fmla="*/ 2147483647 h 181"/>
              <a:gd name="T4" fmla="*/ 2147483647 w 272"/>
              <a:gd name="T5" fmla="*/ 2147483647 h 181"/>
              <a:gd name="T6" fmla="*/ 0 60000 65536"/>
              <a:gd name="T7" fmla="*/ 0 60000 65536"/>
              <a:gd name="T8" fmla="*/ 0 60000 65536"/>
              <a:gd name="T9" fmla="*/ 0 w 272"/>
              <a:gd name="T10" fmla="*/ 0 h 181"/>
              <a:gd name="T11" fmla="*/ 272 w 272"/>
              <a:gd name="T12" fmla="*/ 181 h 1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181">
                <a:moveTo>
                  <a:pt x="272" y="0"/>
                </a:moveTo>
                <a:cubicBezTo>
                  <a:pt x="136" y="30"/>
                  <a:pt x="0" y="60"/>
                  <a:pt x="0" y="90"/>
                </a:cubicBezTo>
                <a:cubicBezTo>
                  <a:pt x="0" y="120"/>
                  <a:pt x="231" y="170"/>
                  <a:pt x="272" y="181"/>
                </a:cubicBezTo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782" name="Line 115"/>
          <p:cNvSpPr>
            <a:spLocks noChangeShapeType="1"/>
          </p:cNvSpPr>
          <p:nvPr/>
        </p:nvSpPr>
        <p:spPr bwMode="auto">
          <a:xfrm>
            <a:off x="5832475" y="5553075"/>
            <a:ext cx="2820988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783" name="Text Box 116"/>
          <p:cNvSpPr txBox="1">
            <a:spLocks noChangeArrowheads="1"/>
          </p:cNvSpPr>
          <p:nvPr/>
        </p:nvSpPr>
        <p:spPr bwMode="auto">
          <a:xfrm>
            <a:off x="6156325" y="5516563"/>
            <a:ext cx="15652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Layer-N-1 prefixes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31784" name="Text Box 117"/>
          <p:cNvSpPr txBox="1">
            <a:spLocks noChangeArrowheads="1"/>
          </p:cNvSpPr>
          <p:nvPr/>
        </p:nvSpPr>
        <p:spPr bwMode="auto">
          <a:xfrm>
            <a:off x="8064500" y="5516563"/>
            <a:ext cx="5889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N-1</a:t>
            </a:r>
          </a:p>
        </p:txBody>
      </p:sp>
      <p:sp>
        <p:nvSpPr>
          <p:cNvPr id="31785" name="Line 118"/>
          <p:cNvSpPr>
            <a:spLocks noChangeShapeType="1"/>
          </p:cNvSpPr>
          <p:nvPr/>
        </p:nvSpPr>
        <p:spPr bwMode="auto">
          <a:xfrm>
            <a:off x="6985000" y="5084763"/>
            <a:ext cx="0" cy="18097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3836" name="Line 119"/>
          <p:cNvSpPr>
            <a:spLocks noChangeShapeType="1"/>
          </p:cNvSpPr>
          <p:nvPr/>
        </p:nvSpPr>
        <p:spPr bwMode="auto">
          <a:xfrm>
            <a:off x="5832475" y="5661025"/>
            <a:ext cx="2808288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3837" name="Freeform 120"/>
          <p:cNvSpPr>
            <a:spLocks/>
          </p:cNvSpPr>
          <p:nvPr/>
        </p:nvSpPr>
        <p:spPr bwMode="auto">
          <a:xfrm>
            <a:off x="5435600" y="5661025"/>
            <a:ext cx="431800" cy="288925"/>
          </a:xfrm>
          <a:custGeom>
            <a:avLst/>
            <a:gdLst>
              <a:gd name="T0" fmla="*/ 2147483647 w 272"/>
              <a:gd name="T1" fmla="*/ 0 h 181"/>
              <a:gd name="T2" fmla="*/ 0 w 272"/>
              <a:gd name="T3" fmla="*/ 2147483647 h 181"/>
              <a:gd name="T4" fmla="*/ 2147483647 w 272"/>
              <a:gd name="T5" fmla="*/ 2147483647 h 181"/>
              <a:gd name="T6" fmla="*/ 0 60000 65536"/>
              <a:gd name="T7" fmla="*/ 0 60000 65536"/>
              <a:gd name="T8" fmla="*/ 0 60000 65536"/>
              <a:gd name="T9" fmla="*/ 0 w 272"/>
              <a:gd name="T10" fmla="*/ 0 h 181"/>
              <a:gd name="T11" fmla="*/ 272 w 272"/>
              <a:gd name="T12" fmla="*/ 181 h 1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181">
                <a:moveTo>
                  <a:pt x="272" y="0"/>
                </a:moveTo>
                <a:cubicBezTo>
                  <a:pt x="136" y="30"/>
                  <a:pt x="0" y="60"/>
                  <a:pt x="0" y="90"/>
                </a:cubicBezTo>
                <a:cubicBezTo>
                  <a:pt x="0" y="120"/>
                  <a:pt x="231" y="170"/>
                  <a:pt x="272" y="181"/>
                </a:cubicBezTo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3838" name="Freeform 121"/>
          <p:cNvSpPr>
            <a:spLocks/>
          </p:cNvSpPr>
          <p:nvPr/>
        </p:nvSpPr>
        <p:spPr bwMode="auto">
          <a:xfrm>
            <a:off x="8640763" y="5553075"/>
            <a:ext cx="431800" cy="252413"/>
          </a:xfrm>
          <a:custGeom>
            <a:avLst/>
            <a:gdLst>
              <a:gd name="T0" fmla="*/ 0 w 272"/>
              <a:gd name="T1" fmla="*/ 2147483647 h 159"/>
              <a:gd name="T2" fmla="*/ 2147483647 w 272"/>
              <a:gd name="T3" fmla="*/ 2147483647 h 159"/>
              <a:gd name="T4" fmla="*/ 0 w 272"/>
              <a:gd name="T5" fmla="*/ 0 h 159"/>
              <a:gd name="T6" fmla="*/ 0 60000 65536"/>
              <a:gd name="T7" fmla="*/ 0 60000 65536"/>
              <a:gd name="T8" fmla="*/ 0 60000 65536"/>
              <a:gd name="T9" fmla="*/ 0 w 272"/>
              <a:gd name="T10" fmla="*/ 0 h 159"/>
              <a:gd name="T11" fmla="*/ 272 w 272"/>
              <a:gd name="T12" fmla="*/ 159 h 15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159">
                <a:moveTo>
                  <a:pt x="0" y="159"/>
                </a:moveTo>
                <a:cubicBezTo>
                  <a:pt x="136" y="138"/>
                  <a:pt x="272" y="117"/>
                  <a:pt x="272" y="91"/>
                </a:cubicBezTo>
                <a:cubicBezTo>
                  <a:pt x="272" y="65"/>
                  <a:pt x="42" y="15"/>
                  <a:pt x="0" y="0"/>
                </a:cubicBezTo>
              </a:path>
            </a:pathLst>
          </a:custGeom>
          <a:noFill/>
          <a:ln w="25400">
            <a:solidFill>
              <a:srgbClr val="FFC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3839" name="Freeform 122"/>
          <p:cNvSpPr>
            <a:spLocks/>
          </p:cNvSpPr>
          <p:nvPr/>
        </p:nvSpPr>
        <p:spPr bwMode="auto">
          <a:xfrm>
            <a:off x="8675688" y="4221163"/>
            <a:ext cx="431800" cy="287337"/>
          </a:xfrm>
          <a:custGeom>
            <a:avLst/>
            <a:gdLst>
              <a:gd name="T0" fmla="*/ 0 w 272"/>
              <a:gd name="T1" fmla="*/ 2147483647 h 159"/>
              <a:gd name="T2" fmla="*/ 2147483647 w 272"/>
              <a:gd name="T3" fmla="*/ 2147483647 h 159"/>
              <a:gd name="T4" fmla="*/ 0 w 272"/>
              <a:gd name="T5" fmla="*/ 0 h 159"/>
              <a:gd name="T6" fmla="*/ 0 60000 65536"/>
              <a:gd name="T7" fmla="*/ 0 60000 65536"/>
              <a:gd name="T8" fmla="*/ 0 60000 65536"/>
              <a:gd name="T9" fmla="*/ 0 w 272"/>
              <a:gd name="T10" fmla="*/ 0 h 159"/>
              <a:gd name="T11" fmla="*/ 272 w 272"/>
              <a:gd name="T12" fmla="*/ 159 h 15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159">
                <a:moveTo>
                  <a:pt x="0" y="159"/>
                </a:moveTo>
                <a:cubicBezTo>
                  <a:pt x="136" y="138"/>
                  <a:pt x="272" y="117"/>
                  <a:pt x="272" y="91"/>
                </a:cubicBezTo>
                <a:cubicBezTo>
                  <a:pt x="272" y="65"/>
                  <a:pt x="42" y="15"/>
                  <a:pt x="0" y="0"/>
                </a:cubicBezTo>
              </a:path>
            </a:pathLst>
          </a:custGeom>
          <a:noFill/>
          <a:ln w="25400">
            <a:solidFill>
              <a:srgbClr val="FFC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3840" name="Freeform 123"/>
          <p:cNvSpPr>
            <a:spLocks/>
          </p:cNvSpPr>
          <p:nvPr/>
        </p:nvSpPr>
        <p:spPr bwMode="auto">
          <a:xfrm>
            <a:off x="8640763" y="3429000"/>
            <a:ext cx="431800" cy="433388"/>
          </a:xfrm>
          <a:custGeom>
            <a:avLst/>
            <a:gdLst>
              <a:gd name="T0" fmla="*/ 0 w 272"/>
              <a:gd name="T1" fmla="*/ 2147483647 h 159"/>
              <a:gd name="T2" fmla="*/ 2147483647 w 272"/>
              <a:gd name="T3" fmla="*/ 2147483647 h 159"/>
              <a:gd name="T4" fmla="*/ 0 w 272"/>
              <a:gd name="T5" fmla="*/ 0 h 159"/>
              <a:gd name="T6" fmla="*/ 0 60000 65536"/>
              <a:gd name="T7" fmla="*/ 0 60000 65536"/>
              <a:gd name="T8" fmla="*/ 0 60000 65536"/>
              <a:gd name="T9" fmla="*/ 0 w 272"/>
              <a:gd name="T10" fmla="*/ 0 h 159"/>
              <a:gd name="T11" fmla="*/ 272 w 272"/>
              <a:gd name="T12" fmla="*/ 159 h 15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159">
                <a:moveTo>
                  <a:pt x="0" y="159"/>
                </a:moveTo>
                <a:cubicBezTo>
                  <a:pt x="136" y="138"/>
                  <a:pt x="272" y="117"/>
                  <a:pt x="272" y="91"/>
                </a:cubicBezTo>
                <a:cubicBezTo>
                  <a:pt x="272" y="65"/>
                  <a:pt x="42" y="15"/>
                  <a:pt x="0" y="0"/>
                </a:cubicBezTo>
              </a:path>
            </a:pathLst>
          </a:custGeom>
          <a:noFill/>
          <a:ln w="25400">
            <a:solidFill>
              <a:srgbClr val="FFC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3841" name="Line 124"/>
          <p:cNvSpPr>
            <a:spLocks noChangeShapeType="1"/>
          </p:cNvSpPr>
          <p:nvPr/>
        </p:nvSpPr>
        <p:spPr bwMode="auto">
          <a:xfrm>
            <a:off x="7272338" y="3429000"/>
            <a:ext cx="1403350" cy="0"/>
          </a:xfrm>
          <a:prstGeom prst="line">
            <a:avLst/>
          </a:prstGeom>
          <a:noFill/>
          <a:ln w="254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3842" name="Line 125"/>
          <p:cNvSpPr>
            <a:spLocks noChangeShapeType="1"/>
          </p:cNvSpPr>
          <p:nvPr/>
        </p:nvSpPr>
        <p:spPr bwMode="auto">
          <a:xfrm>
            <a:off x="5651500" y="5013325"/>
            <a:ext cx="0" cy="180975"/>
          </a:xfrm>
          <a:prstGeom prst="line">
            <a:avLst/>
          </a:prstGeom>
          <a:noFill/>
          <a:ln w="254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3843" name="Line 126"/>
          <p:cNvSpPr>
            <a:spLocks noChangeShapeType="1"/>
          </p:cNvSpPr>
          <p:nvPr/>
        </p:nvSpPr>
        <p:spPr bwMode="auto">
          <a:xfrm flipV="1">
            <a:off x="7272338" y="5553075"/>
            <a:ext cx="1366837" cy="0"/>
          </a:xfrm>
          <a:prstGeom prst="line">
            <a:avLst/>
          </a:prstGeom>
          <a:noFill/>
          <a:ln w="254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3844" name="Line 127"/>
          <p:cNvSpPr>
            <a:spLocks noChangeShapeType="1"/>
          </p:cNvSpPr>
          <p:nvPr/>
        </p:nvSpPr>
        <p:spPr bwMode="auto">
          <a:xfrm>
            <a:off x="7272338" y="4221163"/>
            <a:ext cx="1403350" cy="0"/>
          </a:xfrm>
          <a:prstGeom prst="line">
            <a:avLst/>
          </a:prstGeom>
          <a:noFill/>
          <a:ln w="254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3845" name="Line 128"/>
          <p:cNvSpPr>
            <a:spLocks noChangeShapeType="1"/>
          </p:cNvSpPr>
          <p:nvPr/>
        </p:nvSpPr>
        <p:spPr bwMode="auto">
          <a:xfrm>
            <a:off x="8820150" y="4976813"/>
            <a:ext cx="0" cy="180975"/>
          </a:xfrm>
          <a:prstGeom prst="line">
            <a:avLst/>
          </a:prstGeom>
          <a:noFill/>
          <a:ln w="25400">
            <a:solidFill>
              <a:srgbClr val="FFC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3846" name="Line 129"/>
          <p:cNvSpPr>
            <a:spLocks noChangeShapeType="1"/>
          </p:cNvSpPr>
          <p:nvPr/>
        </p:nvSpPr>
        <p:spPr bwMode="auto">
          <a:xfrm flipV="1">
            <a:off x="7272338" y="3860800"/>
            <a:ext cx="1403350" cy="0"/>
          </a:xfrm>
          <a:prstGeom prst="line">
            <a:avLst/>
          </a:prstGeom>
          <a:noFill/>
          <a:ln w="254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3848" name="Text Box 131"/>
          <p:cNvSpPr txBox="1">
            <a:spLocks noChangeArrowheads="1"/>
          </p:cNvSpPr>
          <p:nvPr/>
        </p:nvSpPr>
        <p:spPr bwMode="auto">
          <a:xfrm>
            <a:off x="4787900" y="4257675"/>
            <a:ext cx="12969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rgbClr val="3333CC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TW" sz="1200" baseline="-25000">
                <a:solidFill>
                  <a:srgbClr val="3333CC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TW" sz="1200">
                <a:solidFill>
                  <a:srgbClr val="3333CC"/>
                </a:solidFill>
                <a:latin typeface="Times New Roman" panose="02020603050405020304" pitchFamily="18" charset="0"/>
              </a:rPr>
              <a:t> instead A</a:t>
            </a:r>
            <a:r>
              <a:rPr lang="en-US" altLang="zh-TW" sz="1200" baseline="-25000">
                <a:solidFill>
                  <a:srgbClr val="3333CC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33850" name="Text Box 133"/>
          <p:cNvSpPr txBox="1">
            <a:spLocks noChangeArrowheads="1"/>
          </p:cNvSpPr>
          <p:nvPr/>
        </p:nvSpPr>
        <p:spPr bwMode="auto">
          <a:xfrm>
            <a:off x="4787900" y="4581525"/>
            <a:ext cx="11160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rgbClr val="3333CC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TW" sz="1200" baseline="-25000">
                <a:solidFill>
                  <a:srgbClr val="3333CC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TW" sz="1200">
                <a:solidFill>
                  <a:srgbClr val="3333CC"/>
                </a:solidFill>
                <a:latin typeface="Times New Roman" panose="02020603050405020304" pitchFamily="18" charset="0"/>
              </a:rPr>
              <a:t> instead A</a:t>
            </a:r>
            <a:r>
              <a:rPr lang="en-US" altLang="zh-TW" sz="1200" baseline="-25000">
                <a:solidFill>
                  <a:srgbClr val="3333CC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33852" name="Text Box 135"/>
          <p:cNvSpPr txBox="1">
            <a:spLocks noChangeArrowheads="1"/>
          </p:cNvSpPr>
          <p:nvPr/>
        </p:nvSpPr>
        <p:spPr bwMode="auto">
          <a:xfrm>
            <a:off x="4608513" y="5516563"/>
            <a:ext cx="13319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rgbClr val="3333CC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TW" sz="1200" baseline="-25000">
                <a:solidFill>
                  <a:srgbClr val="3333CC"/>
                </a:solidFill>
                <a:latin typeface="Times New Roman" panose="02020603050405020304" pitchFamily="18" charset="0"/>
              </a:rPr>
              <a:t>N-4</a:t>
            </a:r>
            <a:r>
              <a:rPr lang="en-US" altLang="zh-TW" sz="1200">
                <a:solidFill>
                  <a:srgbClr val="3333CC"/>
                </a:solidFill>
                <a:latin typeface="Times New Roman" panose="02020603050405020304" pitchFamily="18" charset="0"/>
              </a:rPr>
              <a:t> instead A</a:t>
            </a:r>
            <a:r>
              <a:rPr lang="en-US" altLang="zh-TW" sz="1200" baseline="-25000">
                <a:solidFill>
                  <a:srgbClr val="3333CC"/>
                </a:solidFill>
                <a:latin typeface="Times New Roman" panose="02020603050405020304" pitchFamily="18" charset="0"/>
              </a:rPr>
              <a:t>N-3</a:t>
            </a:r>
          </a:p>
        </p:txBody>
      </p:sp>
      <p:sp>
        <p:nvSpPr>
          <p:cNvPr id="33854" name="Text Box 137"/>
          <p:cNvSpPr txBox="1">
            <a:spLocks noChangeArrowheads="1"/>
          </p:cNvSpPr>
          <p:nvPr/>
        </p:nvSpPr>
        <p:spPr bwMode="auto">
          <a:xfrm>
            <a:off x="4895850" y="5661025"/>
            <a:ext cx="10810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rgbClr val="0099CC"/>
                </a:solidFill>
                <a:latin typeface="Times New Roman" panose="02020603050405020304" pitchFamily="18" charset="0"/>
              </a:rPr>
              <a:t>Insert A</a:t>
            </a:r>
            <a:r>
              <a:rPr lang="en-US" altLang="zh-TW" sz="1200" baseline="-25000">
                <a:solidFill>
                  <a:srgbClr val="0099CC"/>
                </a:solidFill>
                <a:latin typeface="Times New Roman" panose="02020603050405020304" pitchFamily="18" charset="0"/>
              </a:rPr>
              <a:t>N-3</a:t>
            </a:r>
          </a:p>
        </p:txBody>
      </p:sp>
      <p:sp>
        <p:nvSpPr>
          <p:cNvPr id="31801" name="Line 139"/>
          <p:cNvSpPr>
            <a:spLocks noChangeShapeType="1"/>
          </p:cNvSpPr>
          <p:nvPr/>
        </p:nvSpPr>
        <p:spPr bwMode="auto">
          <a:xfrm>
            <a:off x="5867400" y="4797425"/>
            <a:ext cx="2820988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3856" name="Line 140"/>
          <p:cNvSpPr>
            <a:spLocks noChangeShapeType="1"/>
          </p:cNvSpPr>
          <p:nvPr/>
        </p:nvSpPr>
        <p:spPr bwMode="auto">
          <a:xfrm flipV="1">
            <a:off x="7272338" y="4508500"/>
            <a:ext cx="1403350" cy="0"/>
          </a:xfrm>
          <a:prstGeom prst="line">
            <a:avLst/>
          </a:prstGeom>
          <a:noFill/>
          <a:ln w="254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3857" name="Line 141"/>
          <p:cNvSpPr>
            <a:spLocks noChangeShapeType="1"/>
          </p:cNvSpPr>
          <p:nvPr/>
        </p:nvSpPr>
        <p:spPr bwMode="auto">
          <a:xfrm>
            <a:off x="7272338" y="4797425"/>
            <a:ext cx="1403350" cy="0"/>
          </a:xfrm>
          <a:prstGeom prst="line">
            <a:avLst/>
          </a:prstGeom>
          <a:noFill/>
          <a:ln w="254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3858" name="Freeform 142"/>
          <p:cNvSpPr>
            <a:spLocks/>
          </p:cNvSpPr>
          <p:nvPr/>
        </p:nvSpPr>
        <p:spPr bwMode="auto">
          <a:xfrm>
            <a:off x="8675688" y="3860800"/>
            <a:ext cx="431800" cy="360363"/>
          </a:xfrm>
          <a:custGeom>
            <a:avLst/>
            <a:gdLst>
              <a:gd name="T0" fmla="*/ 0 w 272"/>
              <a:gd name="T1" fmla="*/ 2147483647 h 159"/>
              <a:gd name="T2" fmla="*/ 2147483647 w 272"/>
              <a:gd name="T3" fmla="*/ 2147483647 h 159"/>
              <a:gd name="T4" fmla="*/ 0 w 272"/>
              <a:gd name="T5" fmla="*/ 0 h 159"/>
              <a:gd name="T6" fmla="*/ 0 60000 65536"/>
              <a:gd name="T7" fmla="*/ 0 60000 65536"/>
              <a:gd name="T8" fmla="*/ 0 60000 65536"/>
              <a:gd name="T9" fmla="*/ 0 w 272"/>
              <a:gd name="T10" fmla="*/ 0 h 159"/>
              <a:gd name="T11" fmla="*/ 272 w 272"/>
              <a:gd name="T12" fmla="*/ 159 h 15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159">
                <a:moveTo>
                  <a:pt x="0" y="159"/>
                </a:moveTo>
                <a:cubicBezTo>
                  <a:pt x="136" y="138"/>
                  <a:pt x="272" y="117"/>
                  <a:pt x="272" y="91"/>
                </a:cubicBezTo>
                <a:cubicBezTo>
                  <a:pt x="272" y="65"/>
                  <a:pt x="42" y="15"/>
                  <a:pt x="0" y="0"/>
                </a:cubicBezTo>
              </a:path>
            </a:pathLst>
          </a:custGeom>
          <a:noFill/>
          <a:ln w="25400">
            <a:solidFill>
              <a:srgbClr val="FFC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3859" name="Freeform 143"/>
          <p:cNvSpPr>
            <a:spLocks/>
          </p:cNvSpPr>
          <p:nvPr/>
        </p:nvSpPr>
        <p:spPr bwMode="auto">
          <a:xfrm>
            <a:off x="8675688" y="4508500"/>
            <a:ext cx="431800" cy="287338"/>
          </a:xfrm>
          <a:custGeom>
            <a:avLst/>
            <a:gdLst>
              <a:gd name="T0" fmla="*/ 0 w 272"/>
              <a:gd name="T1" fmla="*/ 2147483647 h 159"/>
              <a:gd name="T2" fmla="*/ 2147483647 w 272"/>
              <a:gd name="T3" fmla="*/ 2147483647 h 159"/>
              <a:gd name="T4" fmla="*/ 0 w 272"/>
              <a:gd name="T5" fmla="*/ 0 h 159"/>
              <a:gd name="T6" fmla="*/ 0 60000 65536"/>
              <a:gd name="T7" fmla="*/ 0 60000 65536"/>
              <a:gd name="T8" fmla="*/ 0 60000 65536"/>
              <a:gd name="T9" fmla="*/ 0 w 272"/>
              <a:gd name="T10" fmla="*/ 0 h 159"/>
              <a:gd name="T11" fmla="*/ 272 w 272"/>
              <a:gd name="T12" fmla="*/ 159 h 15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159">
                <a:moveTo>
                  <a:pt x="0" y="159"/>
                </a:moveTo>
                <a:cubicBezTo>
                  <a:pt x="136" y="138"/>
                  <a:pt x="272" y="117"/>
                  <a:pt x="272" y="91"/>
                </a:cubicBezTo>
                <a:cubicBezTo>
                  <a:pt x="272" y="65"/>
                  <a:pt x="42" y="15"/>
                  <a:pt x="0" y="0"/>
                </a:cubicBezTo>
              </a:path>
            </a:pathLst>
          </a:custGeom>
          <a:noFill/>
          <a:ln w="25400">
            <a:solidFill>
              <a:srgbClr val="FFC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3861" name="Line 66"/>
          <p:cNvSpPr>
            <a:spLocks noChangeShapeType="1"/>
          </p:cNvSpPr>
          <p:nvPr/>
        </p:nvSpPr>
        <p:spPr bwMode="auto">
          <a:xfrm flipV="1">
            <a:off x="5832475" y="5984875"/>
            <a:ext cx="2808288" cy="1588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3863" name="Text Box 125"/>
          <p:cNvSpPr txBox="1">
            <a:spLocks noChangeArrowheads="1"/>
          </p:cNvSpPr>
          <p:nvPr/>
        </p:nvSpPr>
        <p:spPr bwMode="auto">
          <a:xfrm>
            <a:off x="4895850" y="5842000"/>
            <a:ext cx="10080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rgbClr val="0099CC"/>
                </a:solidFill>
                <a:latin typeface="Times New Roman" panose="02020603050405020304" pitchFamily="18" charset="0"/>
              </a:rPr>
              <a:t>Insert A</a:t>
            </a:r>
            <a:r>
              <a:rPr lang="en-US" altLang="zh-TW" sz="1200" baseline="-25000">
                <a:solidFill>
                  <a:srgbClr val="0099CC"/>
                </a:solidFill>
                <a:latin typeface="Times New Roman" panose="02020603050405020304" pitchFamily="18" charset="0"/>
              </a:rPr>
              <a:t>N-3</a:t>
            </a:r>
          </a:p>
        </p:txBody>
      </p:sp>
      <p:sp>
        <p:nvSpPr>
          <p:cNvPr id="33864" name="Text Box 141"/>
          <p:cNvSpPr txBox="1">
            <a:spLocks noChangeArrowheads="1"/>
          </p:cNvSpPr>
          <p:nvPr/>
        </p:nvSpPr>
        <p:spPr bwMode="auto">
          <a:xfrm>
            <a:off x="3384550" y="5805488"/>
            <a:ext cx="17272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rgbClr val="0099CC"/>
                </a:solidFill>
                <a:latin typeface="Times New Roman" panose="02020603050405020304" pitchFamily="18" charset="0"/>
              </a:rPr>
              <a:t>If </a:t>
            </a:r>
            <a:r>
              <a:rPr lang="en-US" altLang="zh-TW" sz="1200" b="1" i="1">
                <a:solidFill>
                  <a:srgbClr val="0099CC"/>
                </a:solidFill>
                <a:latin typeface="Times New Roman" panose="02020603050405020304" pitchFamily="18" charset="0"/>
              </a:rPr>
              <a:t>free_list[N] != NULL</a:t>
            </a:r>
          </a:p>
        </p:txBody>
      </p:sp>
      <p:sp>
        <p:nvSpPr>
          <p:cNvPr id="74" name="Text Box 28"/>
          <p:cNvSpPr txBox="1">
            <a:spLocks noChangeArrowheads="1"/>
          </p:cNvSpPr>
          <p:nvPr/>
        </p:nvSpPr>
        <p:spPr bwMode="auto">
          <a:xfrm>
            <a:off x="1187450" y="2528888"/>
            <a:ext cx="3421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2000">
                <a:latin typeface="Times New Roman" panose="02020603050405020304" pitchFamily="18" charset="0"/>
              </a:rPr>
              <a:t>Ex1: N-3 ancestors, 2 children</a:t>
            </a:r>
          </a:p>
        </p:txBody>
      </p:sp>
      <p:sp>
        <p:nvSpPr>
          <p:cNvPr id="75" name="Text Box 141"/>
          <p:cNvSpPr txBox="1">
            <a:spLocks noChangeArrowheads="1"/>
          </p:cNvSpPr>
          <p:nvPr/>
        </p:nvSpPr>
        <p:spPr bwMode="auto">
          <a:xfrm>
            <a:off x="3384550" y="5805488"/>
            <a:ext cx="17272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rgbClr val="0099CC"/>
                </a:solidFill>
                <a:latin typeface="Times New Roman" panose="02020603050405020304" pitchFamily="18" charset="0"/>
              </a:rPr>
              <a:t>If </a:t>
            </a:r>
            <a:r>
              <a:rPr lang="en-US" altLang="zh-TW" sz="1200" b="1" i="1">
                <a:solidFill>
                  <a:srgbClr val="0099CC"/>
                </a:solidFill>
                <a:latin typeface="Times New Roman" panose="02020603050405020304" pitchFamily="18" charset="0"/>
              </a:rPr>
              <a:t>free_list[N] == NULL</a:t>
            </a:r>
          </a:p>
        </p:txBody>
      </p:sp>
      <p:sp>
        <p:nvSpPr>
          <p:cNvPr id="33828" name="Line 75"/>
          <p:cNvSpPr>
            <a:spLocks noChangeShapeType="1"/>
          </p:cNvSpPr>
          <p:nvPr/>
        </p:nvSpPr>
        <p:spPr bwMode="auto">
          <a:xfrm flipV="1">
            <a:off x="5832475" y="5805488"/>
            <a:ext cx="2808288" cy="0"/>
          </a:xfrm>
          <a:prstGeom prst="line">
            <a:avLst/>
          </a:prstGeom>
          <a:noFill/>
          <a:ln w="25400">
            <a:solidFill>
              <a:srgbClr val="00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982" name="Oval 70"/>
          <p:cNvSpPr>
            <a:spLocks noChangeArrowheads="1"/>
          </p:cNvSpPr>
          <p:nvPr/>
        </p:nvSpPr>
        <p:spPr bwMode="auto">
          <a:xfrm>
            <a:off x="7380288" y="2600325"/>
            <a:ext cx="61118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altLang="zh-TW" sz="1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8983" name="Oval 71"/>
          <p:cNvSpPr>
            <a:spLocks noChangeArrowheads="1"/>
          </p:cNvSpPr>
          <p:nvPr/>
        </p:nvSpPr>
        <p:spPr bwMode="auto">
          <a:xfrm>
            <a:off x="7380288" y="3536950"/>
            <a:ext cx="61118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altLang="zh-TW" sz="1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7" name="文字方塊 56"/>
          <p:cNvSpPr txBox="1">
            <a:spLocks noChangeArrowheads="1"/>
          </p:cNvSpPr>
          <p:nvPr/>
        </p:nvSpPr>
        <p:spPr bwMode="auto">
          <a:xfrm>
            <a:off x="7416800" y="3860800"/>
            <a:ext cx="11160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Find </a:t>
            </a:r>
            <a:r>
              <a:rPr kumimoji="0" lang="en-US" altLang="zh-TW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altLang="zh-TW" sz="1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grpSp>
        <p:nvGrpSpPr>
          <p:cNvPr id="31815" name="Group 56"/>
          <p:cNvGrpSpPr>
            <a:grpSpLocks/>
          </p:cNvGrpSpPr>
          <p:nvPr/>
        </p:nvGrpSpPr>
        <p:grpSpPr bwMode="auto">
          <a:xfrm>
            <a:off x="503238" y="3536950"/>
            <a:ext cx="3673475" cy="2232025"/>
            <a:chOff x="453" y="1933"/>
            <a:chExt cx="2518" cy="1588"/>
          </a:xfrm>
        </p:grpSpPr>
        <p:sp>
          <p:nvSpPr>
            <p:cNvPr id="31821" name="Oval 11"/>
            <p:cNvSpPr>
              <a:spLocks noChangeArrowheads="1"/>
            </p:cNvSpPr>
            <p:nvPr/>
          </p:nvSpPr>
          <p:spPr bwMode="auto">
            <a:xfrm>
              <a:off x="1588" y="2445"/>
              <a:ext cx="269" cy="115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200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1822" name="Oval 12"/>
            <p:cNvSpPr>
              <a:spLocks noChangeArrowheads="1"/>
            </p:cNvSpPr>
            <p:nvPr/>
          </p:nvSpPr>
          <p:spPr bwMode="auto">
            <a:xfrm>
              <a:off x="1539" y="2983"/>
              <a:ext cx="269" cy="115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200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1823" name="Oval 13"/>
            <p:cNvSpPr>
              <a:spLocks noChangeArrowheads="1"/>
            </p:cNvSpPr>
            <p:nvPr/>
          </p:nvSpPr>
          <p:spPr bwMode="auto">
            <a:xfrm>
              <a:off x="1066" y="2795"/>
              <a:ext cx="269" cy="115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200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1824" name="Oval 14"/>
            <p:cNvSpPr>
              <a:spLocks noChangeArrowheads="1"/>
            </p:cNvSpPr>
            <p:nvPr/>
          </p:nvSpPr>
          <p:spPr bwMode="auto">
            <a:xfrm>
              <a:off x="1406" y="2228"/>
              <a:ext cx="269" cy="116"/>
            </a:xfrm>
            <a:prstGeom prst="ellipse">
              <a:avLst/>
            </a:prstGeom>
            <a:solidFill>
              <a:srgbClr val="66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zh-TW" altLang="en-US" sz="200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1825" name="Text Box 19"/>
            <p:cNvSpPr txBox="1">
              <a:spLocks noChangeArrowheads="1"/>
            </p:cNvSpPr>
            <p:nvPr/>
          </p:nvSpPr>
          <p:spPr bwMode="auto">
            <a:xfrm>
              <a:off x="1638" y="2138"/>
              <a:ext cx="374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zh-TW" sz="16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kumimoji="0" lang="en-US" altLang="zh-TW" sz="1600" baseline="-25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N-3</a:t>
              </a:r>
            </a:p>
          </p:txBody>
        </p:sp>
        <p:sp>
          <p:nvSpPr>
            <p:cNvPr id="31826" name="Text Box 20"/>
            <p:cNvSpPr txBox="1">
              <a:spLocks noChangeArrowheads="1"/>
            </p:cNvSpPr>
            <p:nvPr/>
          </p:nvSpPr>
          <p:spPr bwMode="auto">
            <a:xfrm>
              <a:off x="1292" y="2727"/>
              <a:ext cx="275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zh-TW" sz="16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kumimoji="0" lang="en-US" altLang="zh-TW" sz="1600" baseline="-25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1827" name="Text Box 21"/>
            <p:cNvSpPr txBox="1">
              <a:spLocks noChangeArrowheads="1"/>
            </p:cNvSpPr>
            <p:nvPr/>
          </p:nvSpPr>
          <p:spPr bwMode="auto">
            <a:xfrm>
              <a:off x="1810" y="2368"/>
              <a:ext cx="353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zh-TW" sz="16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kumimoji="0" lang="en-US" altLang="zh-TW" sz="1600" baseline="-25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n-2</a:t>
              </a:r>
            </a:p>
          </p:txBody>
        </p:sp>
        <p:sp>
          <p:nvSpPr>
            <p:cNvPr id="31828" name="Text Box 22"/>
            <p:cNvSpPr txBox="1">
              <a:spLocks noChangeArrowheads="1"/>
            </p:cNvSpPr>
            <p:nvPr/>
          </p:nvSpPr>
          <p:spPr bwMode="auto">
            <a:xfrm>
              <a:off x="1786" y="2881"/>
              <a:ext cx="318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zh-TW" sz="16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31829" name="Line 47"/>
            <p:cNvSpPr>
              <a:spLocks noChangeShapeType="1"/>
            </p:cNvSpPr>
            <p:nvPr/>
          </p:nvSpPr>
          <p:spPr bwMode="auto">
            <a:xfrm flipH="1">
              <a:off x="1218" y="2573"/>
              <a:ext cx="494" cy="23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830" name="Line 48"/>
            <p:cNvSpPr>
              <a:spLocks noChangeShapeType="1"/>
            </p:cNvSpPr>
            <p:nvPr/>
          </p:nvSpPr>
          <p:spPr bwMode="auto">
            <a:xfrm>
              <a:off x="1564" y="2343"/>
              <a:ext cx="148" cy="10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831" name="Line 49"/>
            <p:cNvSpPr>
              <a:spLocks noChangeShapeType="1"/>
            </p:cNvSpPr>
            <p:nvPr/>
          </p:nvSpPr>
          <p:spPr bwMode="auto">
            <a:xfrm>
              <a:off x="1514" y="3316"/>
              <a:ext cx="197" cy="5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832" name="Line 50"/>
            <p:cNvSpPr>
              <a:spLocks noChangeShapeType="1"/>
            </p:cNvSpPr>
            <p:nvPr/>
          </p:nvSpPr>
          <p:spPr bwMode="auto">
            <a:xfrm flipH="1">
              <a:off x="1490" y="3086"/>
              <a:ext cx="170" cy="1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833" name="Line 51"/>
            <p:cNvSpPr>
              <a:spLocks noChangeShapeType="1"/>
            </p:cNvSpPr>
            <p:nvPr/>
          </p:nvSpPr>
          <p:spPr bwMode="auto">
            <a:xfrm flipV="1">
              <a:off x="1565" y="1933"/>
              <a:ext cx="90" cy="2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834" name="Line 52"/>
            <p:cNvSpPr>
              <a:spLocks noChangeShapeType="1"/>
            </p:cNvSpPr>
            <p:nvPr/>
          </p:nvSpPr>
          <p:spPr bwMode="auto">
            <a:xfrm flipH="1">
              <a:off x="453" y="1933"/>
              <a:ext cx="1202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835" name="Line 53"/>
            <p:cNvSpPr>
              <a:spLocks noChangeShapeType="1"/>
            </p:cNvSpPr>
            <p:nvPr/>
          </p:nvSpPr>
          <p:spPr bwMode="auto">
            <a:xfrm>
              <a:off x="453" y="3521"/>
              <a:ext cx="251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836" name="Line 54"/>
            <p:cNvSpPr>
              <a:spLocks noChangeShapeType="1"/>
            </p:cNvSpPr>
            <p:nvPr/>
          </p:nvSpPr>
          <p:spPr bwMode="auto">
            <a:xfrm>
              <a:off x="1655" y="1933"/>
              <a:ext cx="1316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1816" name="Oval 12"/>
          <p:cNvSpPr>
            <a:spLocks noChangeArrowheads="1"/>
          </p:cNvSpPr>
          <p:nvPr/>
        </p:nvSpPr>
        <p:spPr bwMode="auto">
          <a:xfrm>
            <a:off x="1800225" y="5337175"/>
            <a:ext cx="392113" cy="161925"/>
          </a:xfrm>
          <a:prstGeom prst="ellipse">
            <a:avLst/>
          </a:prstGeom>
          <a:solidFill>
            <a:srgbClr val="66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zh-TW" altLang="en-US" sz="200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817" name="Oval 12"/>
          <p:cNvSpPr>
            <a:spLocks noChangeArrowheads="1"/>
          </p:cNvSpPr>
          <p:nvPr/>
        </p:nvSpPr>
        <p:spPr bwMode="auto">
          <a:xfrm>
            <a:off x="2124075" y="5553075"/>
            <a:ext cx="392113" cy="161925"/>
          </a:xfrm>
          <a:prstGeom prst="ellipse">
            <a:avLst/>
          </a:prstGeom>
          <a:solidFill>
            <a:srgbClr val="66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zh-TW" altLang="en-US" sz="200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818" name="Text Box 20"/>
          <p:cNvSpPr txBox="1">
            <a:spLocks noChangeArrowheads="1"/>
          </p:cNvSpPr>
          <p:nvPr/>
        </p:nvSpPr>
        <p:spPr bwMode="auto">
          <a:xfrm>
            <a:off x="1476375" y="5229225"/>
            <a:ext cx="388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altLang="zh-TW" sz="1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1819" name="Text Box 20"/>
          <p:cNvSpPr txBox="1">
            <a:spLocks noChangeArrowheads="1"/>
          </p:cNvSpPr>
          <p:nvPr/>
        </p:nvSpPr>
        <p:spPr bwMode="auto">
          <a:xfrm>
            <a:off x="2484438" y="5445125"/>
            <a:ext cx="3889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altLang="zh-TW" sz="1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1820" name="Line 49"/>
          <p:cNvSpPr>
            <a:spLocks noChangeShapeType="1"/>
          </p:cNvSpPr>
          <p:nvPr/>
        </p:nvSpPr>
        <p:spPr bwMode="auto">
          <a:xfrm>
            <a:off x="1619250" y="4905375"/>
            <a:ext cx="684213" cy="107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20" grpId="0" animBg="1"/>
      <p:bldP spid="33820" grpId="1" animBg="1"/>
      <p:bldP spid="33821" grpId="0"/>
      <p:bldP spid="33821" grpId="1"/>
      <p:bldP spid="33822" grpId="0" animBg="1"/>
      <p:bldP spid="33822" grpId="1" animBg="1"/>
      <p:bldP spid="33823" grpId="0"/>
      <p:bldP spid="33824" grpId="0" animBg="1"/>
      <p:bldP spid="33824" grpId="1" animBg="1"/>
      <p:bldP spid="33825" grpId="0"/>
      <p:bldP spid="33825" grpId="1"/>
      <p:bldP spid="33826" grpId="0" animBg="1"/>
      <p:bldP spid="33827" grpId="0" animBg="1"/>
      <p:bldP spid="33829" grpId="0" animBg="1"/>
      <p:bldP spid="33829" grpId="1" animBg="1"/>
      <p:bldP spid="33830" grpId="0" animBg="1"/>
      <p:bldP spid="33831" grpId="0" animBg="1"/>
      <p:bldP spid="33831" grpId="1" animBg="1"/>
      <p:bldP spid="33836" grpId="0" animBg="1"/>
      <p:bldP spid="33837" grpId="0" animBg="1"/>
      <p:bldP spid="33838" grpId="0" animBg="1"/>
      <p:bldP spid="33839" grpId="0" animBg="1"/>
      <p:bldP spid="33840" grpId="0" animBg="1"/>
      <p:bldP spid="33841" grpId="0" animBg="1"/>
      <p:bldP spid="33842" grpId="0" animBg="1"/>
      <p:bldP spid="33842" grpId="1" animBg="1"/>
      <p:bldP spid="33843" grpId="0" animBg="1"/>
      <p:bldP spid="33844" grpId="0" animBg="1"/>
      <p:bldP spid="33845" grpId="0" animBg="1"/>
      <p:bldP spid="33846" grpId="0" animBg="1"/>
      <p:bldP spid="33848" grpId="0"/>
      <p:bldP spid="33850" grpId="0"/>
      <p:bldP spid="33852" grpId="0"/>
      <p:bldP spid="33854" grpId="0"/>
      <p:bldP spid="33856" grpId="0" animBg="1"/>
      <p:bldP spid="33857" grpId="0" animBg="1"/>
      <p:bldP spid="33858" grpId="0" animBg="1"/>
      <p:bldP spid="33859" grpId="0" animBg="1"/>
      <p:bldP spid="33861" grpId="0" animBg="1"/>
      <p:bldP spid="33861" grpId="1" animBg="1"/>
      <p:bldP spid="33863" grpId="0"/>
      <p:bldP spid="33863" grpId="1"/>
      <p:bldP spid="33864" grpId="0"/>
      <p:bldP spid="33864" grpId="1"/>
      <p:bldP spid="74" grpId="0"/>
      <p:bldP spid="75" grpId="0"/>
      <p:bldP spid="33828" grpId="0" animBg="1"/>
      <p:bldP spid="38982" grpId="0" animBg="1"/>
      <p:bldP spid="38983" grpId="0" animBg="1"/>
      <p:bldP spid="5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600" b="1" smtClean="0">
                <a:latin typeface="Times New Roman" panose="02020603050405020304" pitchFamily="18" charset="0"/>
              </a:rPr>
              <a:t>Router</a:t>
            </a:r>
            <a:endParaRPr kumimoji="0" lang="en-US" altLang="zh-TW" sz="2600" b="1" smtClean="0">
              <a:latin typeface="Times New Roman" panose="02020603050405020304" pitchFamily="18" charset="0"/>
            </a:endParaRPr>
          </a:p>
          <a:p>
            <a:pPr lvl="1">
              <a:buSzTx/>
              <a:buFont typeface="Wingdings" panose="05000000000000000000" pitchFamily="2" charset="2"/>
              <a:buChar char="Ø"/>
            </a:pPr>
            <a:r>
              <a:rPr kumimoji="0" lang="en-US" altLang="zh-TW" sz="2200" smtClean="0">
                <a:latin typeface="Times New Roman" panose="02020603050405020304" pitchFamily="18" charset="0"/>
              </a:rPr>
              <a:t>The primary function of routers is to </a:t>
            </a:r>
            <a:r>
              <a:rPr kumimoji="0" lang="en-US" altLang="zh-TW" sz="2200" b="1" smtClean="0">
                <a:solidFill>
                  <a:srgbClr val="0099CC"/>
                </a:solidFill>
                <a:latin typeface="Times New Roman" panose="02020603050405020304" pitchFamily="18" charset="0"/>
              </a:rPr>
              <a:t>forward packets toward their final destinations</a:t>
            </a:r>
            <a:r>
              <a:rPr kumimoji="0" lang="en-US" altLang="zh-TW" sz="2200" b="1" smtClean="0">
                <a:latin typeface="Times New Roman" panose="02020603050405020304" pitchFamily="18" charset="0"/>
              </a:rPr>
              <a:t>.</a:t>
            </a:r>
            <a:endParaRPr lang="en-US" altLang="zh-TW" sz="2200" b="1" smtClean="0">
              <a:latin typeface="Times New Roman" panose="02020603050405020304" pitchFamily="18" charset="0"/>
            </a:endParaRPr>
          </a:p>
          <a:p>
            <a:endParaRPr lang="zh-TW" altLang="en-US" sz="2200" smtClean="0">
              <a:solidFill>
                <a:srgbClr val="0099CC"/>
              </a:solidFill>
              <a:latin typeface="Times New Roman" panose="02020603050405020304" pitchFamily="18" charset="0"/>
            </a:endParaRPr>
          </a:p>
          <a:p>
            <a:endParaRPr lang="zh-TW" altLang="en-US" sz="2200" smtClean="0">
              <a:solidFill>
                <a:srgbClr val="0099CC"/>
              </a:solidFill>
              <a:latin typeface="Times New Roman" panose="02020603050405020304" pitchFamily="18" charset="0"/>
            </a:endParaRPr>
          </a:p>
          <a:p>
            <a:r>
              <a:rPr lang="en-US" altLang="zh-TW" sz="2600" b="1" smtClean="0">
                <a:latin typeface="Times New Roman" panose="02020603050405020304" pitchFamily="18" charset="0"/>
              </a:rPr>
              <a:t>What is IP address lookup?</a:t>
            </a:r>
          </a:p>
          <a:p>
            <a:pPr lvl="1">
              <a:buSzTx/>
              <a:buFont typeface="Wingdings" panose="05000000000000000000" pitchFamily="2" charset="2"/>
              <a:buChar char="Ø"/>
            </a:pPr>
            <a:r>
              <a:rPr kumimoji="0" lang="en-US" altLang="zh-TW" sz="2200" smtClean="0">
                <a:latin typeface="Times New Roman" panose="02020603050405020304" pitchFamily="18" charset="0"/>
              </a:rPr>
              <a:t>In order to find the destination of each packet,  the packet’s </a:t>
            </a:r>
            <a:r>
              <a:rPr kumimoji="0" lang="en-US" altLang="zh-TW" sz="2200" b="1" smtClean="0">
                <a:solidFill>
                  <a:srgbClr val="0099CC"/>
                </a:solidFill>
                <a:latin typeface="Times New Roman" panose="02020603050405020304" pitchFamily="18" charset="0"/>
              </a:rPr>
              <a:t>destination address</a:t>
            </a:r>
            <a:r>
              <a:rPr kumimoji="0" lang="en-US" altLang="zh-TW" sz="2200" smtClean="0">
                <a:latin typeface="Times New Roman" panose="02020603050405020304" pitchFamily="18" charset="0"/>
              </a:rPr>
              <a:t> lookuped in routing table.</a:t>
            </a:r>
          </a:p>
          <a:p>
            <a:pPr lvl="1">
              <a:buSzTx/>
              <a:buFont typeface="Wingdings" panose="05000000000000000000" pitchFamily="2" charset="2"/>
              <a:buChar char="Ø"/>
            </a:pPr>
            <a:endParaRPr kumimoji="0" lang="en-US" altLang="zh-TW" sz="2200" smtClean="0">
              <a:latin typeface="Times New Roman" panose="02020603050405020304" pitchFamily="18" charset="0"/>
            </a:endParaRPr>
          </a:p>
          <a:p>
            <a:pPr lvl="1">
              <a:buSzTx/>
              <a:buFont typeface="Wingdings" panose="05000000000000000000" pitchFamily="2" charset="2"/>
              <a:buChar char="Ø"/>
            </a:pPr>
            <a:r>
              <a:rPr kumimoji="0" lang="en-US" altLang="zh-TW" sz="2200" b="1" smtClean="0">
                <a:solidFill>
                  <a:srgbClr val="0099CC"/>
                </a:solidFill>
                <a:latin typeface="Times New Roman" panose="02020603050405020304" pitchFamily="18" charset="0"/>
              </a:rPr>
              <a:t>IP lookup speed</a:t>
            </a:r>
            <a:r>
              <a:rPr kumimoji="0" lang="en-US" altLang="zh-TW" sz="2200" smtClean="0">
                <a:latin typeface="Times New Roman" panose="02020603050405020304" pitchFamily="18" charset="0"/>
              </a:rPr>
              <a:t> is  the major bottlenecks faced by internet routers.</a:t>
            </a:r>
            <a:endParaRPr lang="en-US" altLang="zh-TW" sz="3600" smtClean="0">
              <a:latin typeface="Times New Roman" panose="02020603050405020304" pitchFamily="18" charset="0"/>
            </a:endParaRP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FF7F95A-E408-469E-A29A-00D5DA31E3AC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TW" sz="140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Introduction(1/5)</a:t>
            </a:r>
          </a:p>
        </p:txBody>
      </p:sp>
      <p:grpSp>
        <p:nvGrpSpPr>
          <p:cNvPr id="5125" name="Group 46"/>
          <p:cNvGrpSpPr>
            <a:grpSpLocks/>
          </p:cNvGrpSpPr>
          <p:nvPr/>
        </p:nvGrpSpPr>
        <p:grpSpPr bwMode="auto">
          <a:xfrm>
            <a:off x="5003800" y="2528888"/>
            <a:ext cx="3384550" cy="1296987"/>
            <a:chOff x="3061" y="1525"/>
            <a:chExt cx="2132" cy="817"/>
          </a:xfrm>
        </p:grpSpPr>
        <p:grpSp>
          <p:nvGrpSpPr>
            <p:cNvPr id="5126" name="Group 44"/>
            <p:cNvGrpSpPr>
              <a:grpSpLocks/>
            </p:cNvGrpSpPr>
            <p:nvPr/>
          </p:nvGrpSpPr>
          <p:grpSpPr bwMode="auto">
            <a:xfrm>
              <a:off x="3061" y="1525"/>
              <a:ext cx="2132" cy="817"/>
              <a:chOff x="2744" y="1548"/>
              <a:chExt cx="2132" cy="817"/>
            </a:xfrm>
          </p:grpSpPr>
          <p:sp>
            <p:nvSpPr>
              <p:cNvPr id="5128" name="Oval 7"/>
              <p:cNvSpPr>
                <a:spLocks noChangeArrowheads="1"/>
              </p:cNvSpPr>
              <p:nvPr/>
            </p:nvSpPr>
            <p:spPr bwMode="auto">
              <a:xfrm>
                <a:off x="3589" y="1548"/>
                <a:ext cx="799" cy="817"/>
              </a:xfrm>
              <a:prstGeom prst="ellipse">
                <a:avLst/>
              </a:prstGeom>
              <a:solidFill>
                <a:srgbClr val="FFCC6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29" name="Rectangle 9"/>
              <p:cNvSpPr>
                <a:spLocks noChangeArrowheads="1"/>
              </p:cNvSpPr>
              <p:nvPr/>
            </p:nvSpPr>
            <p:spPr bwMode="auto">
              <a:xfrm>
                <a:off x="2744" y="1828"/>
                <a:ext cx="533" cy="21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>
                    <a:latin typeface="Times New Roman" panose="02020603050405020304" pitchFamily="18" charset="0"/>
                  </a:rPr>
                  <a:t>packet</a:t>
                </a:r>
              </a:p>
            </p:txBody>
          </p:sp>
          <p:sp>
            <p:nvSpPr>
              <p:cNvPr id="5130" name="Line 10"/>
              <p:cNvSpPr>
                <a:spLocks noChangeShapeType="1"/>
              </p:cNvSpPr>
              <p:nvPr/>
            </p:nvSpPr>
            <p:spPr bwMode="auto">
              <a:xfrm flipV="1">
                <a:off x="3210" y="1945"/>
                <a:ext cx="48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131" name="Text Box 42"/>
              <p:cNvSpPr txBox="1">
                <a:spLocks noChangeArrowheads="1"/>
              </p:cNvSpPr>
              <p:nvPr/>
            </p:nvSpPr>
            <p:spPr bwMode="auto">
              <a:xfrm>
                <a:off x="4332" y="1729"/>
                <a:ext cx="54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zh-TW" sz="1800">
                    <a:latin typeface="Times New Roman" panose="02020603050405020304" pitchFamily="18" charset="0"/>
                  </a:rPr>
                  <a:t>action</a:t>
                </a:r>
              </a:p>
            </p:txBody>
          </p:sp>
          <p:sp>
            <p:nvSpPr>
              <p:cNvPr id="5132" name="Text Box 8"/>
              <p:cNvSpPr txBox="1">
                <a:spLocks noChangeArrowheads="1"/>
              </p:cNvSpPr>
              <p:nvPr/>
            </p:nvSpPr>
            <p:spPr bwMode="auto">
              <a:xfrm>
                <a:off x="3744" y="1594"/>
                <a:ext cx="51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zh-TW" sz="1600">
                    <a:latin typeface="Times New Roman" panose="02020603050405020304" pitchFamily="18" charset="0"/>
                  </a:rPr>
                  <a:t>Router</a:t>
                </a:r>
              </a:p>
            </p:txBody>
          </p:sp>
          <p:sp>
            <p:nvSpPr>
              <p:cNvPr id="5133" name="Rectangle 14"/>
              <p:cNvSpPr>
                <a:spLocks noChangeArrowheads="1"/>
              </p:cNvSpPr>
              <p:nvPr/>
            </p:nvSpPr>
            <p:spPr bwMode="auto">
              <a:xfrm>
                <a:off x="3766" y="1852"/>
                <a:ext cx="467" cy="349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>
                    <a:latin typeface="Times New Roman" panose="02020603050405020304" pitchFamily="18" charset="0"/>
                  </a:rPr>
                  <a:t>routing</a:t>
                </a:r>
              </a:p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>
                    <a:latin typeface="Times New Roman" panose="02020603050405020304" pitchFamily="18" charset="0"/>
                  </a:rPr>
                  <a:t>table</a:t>
                </a:r>
              </a:p>
            </p:txBody>
          </p:sp>
        </p:grpSp>
        <p:sp>
          <p:nvSpPr>
            <p:cNvPr id="5127" name="Line 11"/>
            <p:cNvSpPr>
              <a:spLocks noChangeShapeType="1"/>
            </p:cNvSpPr>
            <p:nvPr/>
          </p:nvSpPr>
          <p:spPr bwMode="auto">
            <a:xfrm flipV="1">
              <a:off x="4672" y="1933"/>
              <a:ext cx="5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341438"/>
            <a:ext cx="8202613" cy="4530725"/>
          </a:xfrm>
        </p:spPr>
        <p:txBody>
          <a:bodyPr/>
          <a:lstStyle/>
          <a:p>
            <a:r>
              <a:rPr lang="en-US" altLang="zh-TW" sz="2800" b="1" smtClean="0">
                <a:latin typeface="Times New Roman" panose="02020603050405020304" pitchFamily="18" charset="0"/>
              </a:rPr>
              <a:t>Deletion</a:t>
            </a:r>
          </a:p>
          <a:p>
            <a:pPr lvl="1"/>
            <a:r>
              <a:rPr lang="en-US" altLang="zh-TW" sz="2000" smtClean="0">
                <a:latin typeface="Times New Roman" panose="02020603050405020304" pitchFamily="18" charset="0"/>
              </a:rPr>
              <a:t>Case 1: </a:t>
            </a:r>
            <a:r>
              <a:rPr lang="en-US" altLang="zh-TW" sz="2000" smtClean="0">
                <a:solidFill>
                  <a:srgbClr val="FF3300"/>
                </a:solidFill>
                <a:latin typeface="Times New Roman" panose="02020603050405020304" pitchFamily="18" charset="0"/>
              </a:rPr>
              <a:t>no parent</a:t>
            </a:r>
          </a:p>
        </p:txBody>
      </p:sp>
      <p:sp>
        <p:nvSpPr>
          <p:cNvPr id="3277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212ECF8-7860-4017-8A30-95D5EE261731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kumimoji="0" lang="en-US" altLang="zh-TW" sz="140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Proposed Scheme (11/13)</a:t>
            </a:r>
            <a:endParaRPr lang="zh-TW" altLang="en-US" smtClean="0"/>
          </a:p>
        </p:txBody>
      </p:sp>
      <p:sp>
        <p:nvSpPr>
          <p:cNvPr id="26637" name="文字方塊 75"/>
          <p:cNvSpPr txBox="1">
            <a:spLocks noChangeArrowheads="1"/>
          </p:cNvSpPr>
          <p:nvPr/>
        </p:nvSpPr>
        <p:spPr bwMode="auto">
          <a:xfrm>
            <a:off x="971550" y="2384425"/>
            <a:ext cx="1476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Ex: Delete (B)</a:t>
            </a: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6638" name="文字方塊 76"/>
          <p:cNvSpPr txBox="1">
            <a:spLocks noChangeArrowheads="1"/>
          </p:cNvSpPr>
          <p:nvPr/>
        </p:nvSpPr>
        <p:spPr bwMode="auto">
          <a:xfrm>
            <a:off x="971550" y="3681413"/>
            <a:ext cx="9366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1XXX</a:t>
            </a:r>
            <a:endParaRPr lang="zh-TW" altLang="en-US" sz="1800">
              <a:latin typeface="Times New Roman" panose="02020603050405020304" pitchFamily="18" charset="0"/>
            </a:endParaRPr>
          </a:p>
        </p:txBody>
      </p:sp>
      <p:cxnSp>
        <p:nvCxnSpPr>
          <p:cNvPr id="33" name="直線單箭頭接點 32"/>
          <p:cNvCxnSpPr/>
          <p:nvPr/>
        </p:nvCxnSpPr>
        <p:spPr>
          <a:xfrm>
            <a:off x="2016125" y="3860800"/>
            <a:ext cx="682625" cy="1588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776" name="Group 127"/>
          <p:cNvGrpSpPr>
            <a:grpSpLocks/>
          </p:cNvGrpSpPr>
          <p:nvPr/>
        </p:nvGrpSpPr>
        <p:grpSpPr bwMode="auto">
          <a:xfrm>
            <a:off x="3095625" y="2241550"/>
            <a:ext cx="2517775" cy="2940050"/>
            <a:chOff x="3107" y="1412"/>
            <a:chExt cx="1586" cy="1852"/>
          </a:xfrm>
        </p:grpSpPr>
        <p:grpSp>
          <p:nvGrpSpPr>
            <p:cNvPr id="32854" name="群組 34"/>
            <p:cNvGrpSpPr>
              <a:grpSpLocks/>
            </p:cNvGrpSpPr>
            <p:nvPr/>
          </p:nvGrpSpPr>
          <p:grpSpPr bwMode="auto">
            <a:xfrm>
              <a:off x="3470" y="1412"/>
              <a:ext cx="1223" cy="1837"/>
              <a:chOff x="5364088" y="1916832"/>
              <a:chExt cx="1654308" cy="2628379"/>
            </a:xfrm>
          </p:grpSpPr>
          <p:grpSp>
            <p:nvGrpSpPr>
              <p:cNvPr id="32865" name="群組 24"/>
              <p:cNvGrpSpPr>
                <a:grpSpLocks/>
              </p:cNvGrpSpPr>
              <p:nvPr/>
            </p:nvGrpSpPr>
            <p:grpSpPr bwMode="auto">
              <a:xfrm>
                <a:off x="5364088" y="2384884"/>
                <a:ext cx="1090967" cy="2160327"/>
                <a:chOff x="5364088" y="2384884"/>
                <a:chExt cx="1090967" cy="2160327"/>
              </a:xfrm>
            </p:grpSpPr>
            <p:sp>
              <p:nvSpPr>
                <p:cNvPr id="32879" name="Rectangle 10"/>
                <p:cNvSpPr>
                  <a:spLocks noChangeArrowheads="1"/>
                </p:cNvSpPr>
                <p:nvPr/>
              </p:nvSpPr>
              <p:spPr bwMode="auto">
                <a:xfrm>
                  <a:off x="5364088" y="2384884"/>
                  <a:ext cx="1090967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(A)1100</a:t>
                  </a:r>
                  <a:endParaRPr lang="zh-TW" altLang="en-US" sz="1200"/>
                </a:p>
              </p:txBody>
            </p:sp>
            <p:sp>
              <p:nvSpPr>
                <p:cNvPr id="32880" name="Rectangle 10"/>
                <p:cNvSpPr>
                  <a:spLocks noChangeArrowheads="1"/>
                </p:cNvSpPr>
                <p:nvPr/>
              </p:nvSpPr>
              <p:spPr bwMode="auto">
                <a:xfrm>
                  <a:off x="5364088" y="2600908"/>
                  <a:ext cx="1090967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(D)1101</a:t>
                  </a:r>
                  <a:endParaRPr lang="zh-TW" altLang="en-US" sz="1200"/>
                </a:p>
              </p:txBody>
            </p:sp>
            <p:sp>
              <p:nvSpPr>
                <p:cNvPr id="32881" name="Rectangle 10"/>
                <p:cNvSpPr>
                  <a:spLocks noChangeArrowheads="1"/>
                </p:cNvSpPr>
                <p:nvPr/>
              </p:nvSpPr>
              <p:spPr bwMode="auto">
                <a:xfrm>
                  <a:off x="5364088" y="2816932"/>
                  <a:ext cx="1090967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(E)1110</a:t>
                  </a:r>
                  <a:endParaRPr lang="zh-TW" altLang="en-US" sz="1200"/>
                </a:p>
              </p:txBody>
            </p:sp>
            <p:sp>
              <p:nvSpPr>
                <p:cNvPr id="32882" name="Rectangle 10"/>
                <p:cNvSpPr>
                  <a:spLocks noChangeArrowheads="1"/>
                </p:cNvSpPr>
                <p:nvPr/>
              </p:nvSpPr>
              <p:spPr bwMode="auto">
                <a:xfrm>
                  <a:off x="5364088" y="3032956"/>
                  <a:ext cx="1090967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(H)1001</a:t>
                  </a:r>
                  <a:endParaRPr lang="zh-TW" altLang="en-US" sz="1200"/>
                </a:p>
              </p:txBody>
            </p:sp>
            <p:sp>
              <p:nvSpPr>
                <p:cNvPr id="32883" name="Rectangle 10"/>
                <p:cNvSpPr>
                  <a:spLocks noChangeArrowheads="1"/>
                </p:cNvSpPr>
                <p:nvPr/>
              </p:nvSpPr>
              <p:spPr bwMode="auto">
                <a:xfrm>
                  <a:off x="5364088" y="3248980"/>
                  <a:ext cx="1090967" cy="21611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free</a:t>
                  </a:r>
                  <a:endParaRPr lang="zh-TW" altLang="en-US" sz="1200"/>
                </a:p>
              </p:txBody>
            </p:sp>
            <p:sp>
              <p:nvSpPr>
                <p:cNvPr id="32884" name="Rectangle 10"/>
                <p:cNvSpPr>
                  <a:spLocks noChangeArrowheads="1"/>
                </p:cNvSpPr>
                <p:nvPr/>
              </p:nvSpPr>
              <p:spPr bwMode="auto">
                <a:xfrm>
                  <a:off x="5364088" y="3465004"/>
                  <a:ext cx="1090967" cy="21611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free</a:t>
                  </a:r>
                  <a:endParaRPr lang="zh-TW" altLang="en-US" sz="1200"/>
                </a:p>
              </p:txBody>
            </p:sp>
            <p:sp>
              <p:nvSpPr>
                <p:cNvPr id="32885" name="Rectangle 10"/>
                <p:cNvSpPr>
                  <a:spLocks noChangeArrowheads="1"/>
                </p:cNvSpPr>
                <p:nvPr/>
              </p:nvSpPr>
              <p:spPr bwMode="auto">
                <a:xfrm>
                  <a:off x="5364088" y="3681028"/>
                  <a:ext cx="1090967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(G)110X</a:t>
                  </a:r>
                  <a:endParaRPr lang="zh-TW" altLang="en-US" sz="1200"/>
                </a:p>
              </p:txBody>
            </p:sp>
            <p:sp>
              <p:nvSpPr>
                <p:cNvPr id="32886" name="Rectangle 10"/>
                <p:cNvSpPr>
                  <a:spLocks noChangeArrowheads="1"/>
                </p:cNvSpPr>
                <p:nvPr/>
              </p:nvSpPr>
              <p:spPr bwMode="auto">
                <a:xfrm>
                  <a:off x="5364088" y="3897052"/>
                  <a:ext cx="1090967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(F)111X</a:t>
                  </a:r>
                  <a:endParaRPr lang="zh-TW" altLang="en-US" sz="1200"/>
                </a:p>
              </p:txBody>
            </p:sp>
            <p:sp>
              <p:nvSpPr>
                <p:cNvPr id="32887" name="Rectangle 10"/>
                <p:cNvSpPr>
                  <a:spLocks noChangeArrowheads="1"/>
                </p:cNvSpPr>
                <p:nvPr/>
              </p:nvSpPr>
              <p:spPr bwMode="auto">
                <a:xfrm>
                  <a:off x="5364088" y="4113076"/>
                  <a:ext cx="1090967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(C)11XX</a:t>
                  </a:r>
                  <a:endParaRPr lang="zh-TW" altLang="en-US" sz="1200"/>
                </a:p>
              </p:txBody>
            </p:sp>
            <p:sp>
              <p:nvSpPr>
                <p:cNvPr id="32888" name="Rectangle 10"/>
                <p:cNvSpPr>
                  <a:spLocks noChangeArrowheads="1"/>
                </p:cNvSpPr>
                <p:nvPr/>
              </p:nvSpPr>
              <p:spPr bwMode="auto">
                <a:xfrm>
                  <a:off x="5364088" y="4329100"/>
                  <a:ext cx="1090967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(B)1XXX</a:t>
                  </a:r>
                  <a:endParaRPr lang="zh-TW" altLang="en-US" sz="1200"/>
                </a:p>
              </p:txBody>
            </p:sp>
          </p:grpSp>
          <p:grpSp>
            <p:nvGrpSpPr>
              <p:cNvPr id="32866" name="群組 23"/>
              <p:cNvGrpSpPr>
                <a:grpSpLocks/>
              </p:cNvGrpSpPr>
              <p:nvPr/>
            </p:nvGrpSpPr>
            <p:grpSpPr bwMode="auto">
              <a:xfrm>
                <a:off x="6444209" y="2384884"/>
                <a:ext cx="504055" cy="2160327"/>
                <a:chOff x="6444208" y="2384884"/>
                <a:chExt cx="648073" cy="2160327"/>
              </a:xfrm>
            </p:grpSpPr>
            <p:sp>
              <p:nvSpPr>
                <p:cNvPr id="32869" name="Rectangle 10"/>
                <p:cNvSpPr>
                  <a:spLocks noChangeArrowheads="1"/>
                </p:cNvSpPr>
                <p:nvPr/>
              </p:nvSpPr>
              <p:spPr bwMode="auto">
                <a:xfrm>
                  <a:off x="6444209" y="2384884"/>
                  <a:ext cx="648072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001</a:t>
                  </a:r>
                  <a:endParaRPr lang="zh-TW" altLang="en-US" sz="1200"/>
                </a:p>
              </p:txBody>
            </p:sp>
            <p:sp>
              <p:nvSpPr>
                <p:cNvPr id="32870" name="Rectangle 10"/>
                <p:cNvSpPr>
                  <a:spLocks noChangeArrowheads="1"/>
                </p:cNvSpPr>
                <p:nvPr/>
              </p:nvSpPr>
              <p:spPr bwMode="auto">
                <a:xfrm>
                  <a:off x="6444208" y="2600908"/>
                  <a:ext cx="648072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001</a:t>
                  </a:r>
                  <a:endParaRPr lang="zh-TW" altLang="en-US" sz="1200"/>
                </a:p>
              </p:txBody>
            </p:sp>
            <p:sp>
              <p:nvSpPr>
                <p:cNvPr id="32871" name="Rectangle 10"/>
                <p:cNvSpPr>
                  <a:spLocks noChangeArrowheads="1"/>
                </p:cNvSpPr>
                <p:nvPr/>
              </p:nvSpPr>
              <p:spPr bwMode="auto">
                <a:xfrm>
                  <a:off x="6444208" y="2816932"/>
                  <a:ext cx="648072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001</a:t>
                  </a:r>
                  <a:endParaRPr lang="zh-TW" altLang="en-US" sz="1200"/>
                </a:p>
              </p:txBody>
            </p:sp>
            <p:sp>
              <p:nvSpPr>
                <p:cNvPr id="32872" name="Rectangle 10"/>
                <p:cNvSpPr>
                  <a:spLocks noChangeArrowheads="1"/>
                </p:cNvSpPr>
                <p:nvPr/>
              </p:nvSpPr>
              <p:spPr bwMode="auto">
                <a:xfrm>
                  <a:off x="6444208" y="3032956"/>
                  <a:ext cx="648072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001</a:t>
                  </a:r>
                  <a:endParaRPr lang="zh-TW" altLang="en-US" sz="1200"/>
                </a:p>
              </p:txBody>
            </p:sp>
            <p:sp>
              <p:nvSpPr>
                <p:cNvPr id="32873" name="Rectangle 10"/>
                <p:cNvSpPr>
                  <a:spLocks noChangeArrowheads="1"/>
                </p:cNvSpPr>
                <p:nvPr/>
              </p:nvSpPr>
              <p:spPr bwMode="auto">
                <a:xfrm>
                  <a:off x="6444208" y="3248980"/>
                  <a:ext cx="648072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000</a:t>
                  </a:r>
                  <a:endParaRPr lang="zh-TW" altLang="en-US" sz="1200"/>
                </a:p>
              </p:txBody>
            </p:sp>
            <p:sp>
              <p:nvSpPr>
                <p:cNvPr id="32874" name="Rectangle 10"/>
                <p:cNvSpPr>
                  <a:spLocks noChangeArrowheads="1"/>
                </p:cNvSpPr>
                <p:nvPr/>
              </p:nvSpPr>
              <p:spPr bwMode="auto">
                <a:xfrm>
                  <a:off x="6444208" y="3465004"/>
                  <a:ext cx="648072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000</a:t>
                  </a:r>
                  <a:endParaRPr lang="zh-TW" altLang="en-US" sz="1200"/>
                </a:p>
              </p:txBody>
            </p:sp>
            <p:sp>
              <p:nvSpPr>
                <p:cNvPr id="32875" name="Rectangle 10"/>
                <p:cNvSpPr>
                  <a:spLocks noChangeArrowheads="1"/>
                </p:cNvSpPr>
                <p:nvPr/>
              </p:nvSpPr>
              <p:spPr bwMode="auto">
                <a:xfrm>
                  <a:off x="6444208" y="3681028"/>
                  <a:ext cx="648072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010</a:t>
                  </a:r>
                  <a:endParaRPr lang="zh-TW" altLang="en-US" sz="1200"/>
                </a:p>
              </p:txBody>
            </p:sp>
            <p:sp>
              <p:nvSpPr>
                <p:cNvPr id="32876" name="Rectangle 10"/>
                <p:cNvSpPr>
                  <a:spLocks noChangeArrowheads="1"/>
                </p:cNvSpPr>
                <p:nvPr/>
              </p:nvSpPr>
              <p:spPr bwMode="auto">
                <a:xfrm>
                  <a:off x="6444208" y="3897052"/>
                  <a:ext cx="648072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010</a:t>
                  </a:r>
                  <a:endParaRPr lang="zh-TW" altLang="en-US" sz="1200"/>
                </a:p>
              </p:txBody>
            </p:sp>
            <p:sp>
              <p:nvSpPr>
                <p:cNvPr id="32877" name="Rectangle 10"/>
                <p:cNvSpPr>
                  <a:spLocks noChangeArrowheads="1"/>
                </p:cNvSpPr>
                <p:nvPr/>
              </p:nvSpPr>
              <p:spPr bwMode="auto">
                <a:xfrm>
                  <a:off x="6444208" y="4113076"/>
                  <a:ext cx="648072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011</a:t>
                  </a:r>
                  <a:endParaRPr lang="zh-TW" altLang="en-US" sz="1200"/>
                </a:p>
              </p:txBody>
            </p:sp>
            <p:sp>
              <p:nvSpPr>
                <p:cNvPr id="32878" name="Rectangle 10"/>
                <p:cNvSpPr>
                  <a:spLocks noChangeArrowheads="1"/>
                </p:cNvSpPr>
                <p:nvPr/>
              </p:nvSpPr>
              <p:spPr bwMode="auto">
                <a:xfrm>
                  <a:off x="6444208" y="4329100"/>
                  <a:ext cx="648072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100</a:t>
                  </a:r>
                  <a:endParaRPr lang="zh-TW" altLang="en-US" sz="1200"/>
                </a:p>
              </p:txBody>
            </p:sp>
          </p:grpSp>
          <p:sp>
            <p:nvSpPr>
              <p:cNvPr id="32867" name="文字方塊 37"/>
              <p:cNvSpPr txBox="1">
                <a:spLocks noChangeArrowheads="1"/>
              </p:cNvSpPr>
              <p:nvPr/>
            </p:nvSpPr>
            <p:spPr bwMode="auto">
              <a:xfrm>
                <a:off x="5543992" y="2024142"/>
                <a:ext cx="792661" cy="303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600">
                    <a:latin typeface="Times New Roman" panose="02020603050405020304" pitchFamily="18" charset="0"/>
                  </a:rPr>
                  <a:t>TCAM</a:t>
                </a:r>
                <a:endParaRPr lang="zh-TW" altLang="en-US" sz="1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868" name="Text Box 23"/>
              <p:cNvSpPr txBox="1">
                <a:spLocks noChangeArrowheads="1"/>
              </p:cNvSpPr>
              <p:nvPr/>
            </p:nvSpPr>
            <p:spPr bwMode="auto">
              <a:xfrm>
                <a:off x="6444866" y="1916832"/>
                <a:ext cx="573530" cy="4120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zh-TW" sz="1200" i="1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Level index</a:t>
                </a:r>
              </a:p>
            </p:txBody>
          </p:sp>
        </p:grpSp>
        <p:sp>
          <p:nvSpPr>
            <p:cNvPr id="32855" name="文字方塊 76"/>
            <p:cNvSpPr txBox="1">
              <a:spLocks noChangeArrowheads="1"/>
            </p:cNvSpPr>
            <p:nvPr/>
          </p:nvSpPr>
          <p:spPr bwMode="auto">
            <a:xfrm>
              <a:off x="3107" y="1729"/>
              <a:ext cx="40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0x0000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  <p:sp>
          <p:nvSpPr>
            <p:cNvPr id="32856" name="文字方塊 77"/>
            <p:cNvSpPr txBox="1">
              <a:spLocks noChangeArrowheads="1"/>
            </p:cNvSpPr>
            <p:nvPr/>
          </p:nvSpPr>
          <p:spPr bwMode="auto">
            <a:xfrm>
              <a:off x="3107" y="1865"/>
              <a:ext cx="40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0x0001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  <p:sp>
          <p:nvSpPr>
            <p:cNvPr id="32857" name="文字方塊 78"/>
            <p:cNvSpPr txBox="1">
              <a:spLocks noChangeArrowheads="1"/>
            </p:cNvSpPr>
            <p:nvPr/>
          </p:nvSpPr>
          <p:spPr bwMode="auto">
            <a:xfrm>
              <a:off x="3107" y="2024"/>
              <a:ext cx="40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0x0010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  <p:sp>
          <p:nvSpPr>
            <p:cNvPr id="32858" name="文字方塊 79"/>
            <p:cNvSpPr txBox="1">
              <a:spLocks noChangeArrowheads="1"/>
            </p:cNvSpPr>
            <p:nvPr/>
          </p:nvSpPr>
          <p:spPr bwMode="auto">
            <a:xfrm>
              <a:off x="3107" y="2183"/>
              <a:ext cx="40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0x0011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  <p:sp>
          <p:nvSpPr>
            <p:cNvPr id="32859" name="文字方塊 80"/>
            <p:cNvSpPr txBox="1">
              <a:spLocks noChangeArrowheads="1"/>
            </p:cNvSpPr>
            <p:nvPr/>
          </p:nvSpPr>
          <p:spPr bwMode="auto">
            <a:xfrm>
              <a:off x="3107" y="2341"/>
              <a:ext cx="40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0x0100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  <p:sp>
          <p:nvSpPr>
            <p:cNvPr id="32860" name="文字方塊 81"/>
            <p:cNvSpPr txBox="1">
              <a:spLocks noChangeArrowheads="1"/>
            </p:cNvSpPr>
            <p:nvPr/>
          </p:nvSpPr>
          <p:spPr bwMode="auto">
            <a:xfrm>
              <a:off x="3107" y="2478"/>
              <a:ext cx="40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0x0101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  <p:sp>
          <p:nvSpPr>
            <p:cNvPr id="32861" name="文字方塊 82"/>
            <p:cNvSpPr txBox="1">
              <a:spLocks noChangeArrowheads="1"/>
            </p:cNvSpPr>
            <p:nvPr/>
          </p:nvSpPr>
          <p:spPr bwMode="auto">
            <a:xfrm>
              <a:off x="3107" y="2636"/>
              <a:ext cx="40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0x0110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  <p:sp>
          <p:nvSpPr>
            <p:cNvPr id="32862" name="文字方塊 83"/>
            <p:cNvSpPr txBox="1">
              <a:spLocks noChangeArrowheads="1"/>
            </p:cNvSpPr>
            <p:nvPr/>
          </p:nvSpPr>
          <p:spPr bwMode="auto">
            <a:xfrm>
              <a:off x="3107" y="2795"/>
              <a:ext cx="40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0x0111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  <p:sp>
          <p:nvSpPr>
            <p:cNvPr id="32863" name="文字方塊 85"/>
            <p:cNvSpPr txBox="1">
              <a:spLocks noChangeArrowheads="1"/>
            </p:cNvSpPr>
            <p:nvPr/>
          </p:nvSpPr>
          <p:spPr bwMode="auto">
            <a:xfrm>
              <a:off x="3107" y="2931"/>
              <a:ext cx="40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0x1000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  <p:sp>
          <p:nvSpPr>
            <p:cNvPr id="32864" name="文字方塊 86"/>
            <p:cNvSpPr txBox="1">
              <a:spLocks noChangeArrowheads="1"/>
            </p:cNvSpPr>
            <p:nvPr/>
          </p:nvSpPr>
          <p:spPr bwMode="auto">
            <a:xfrm>
              <a:off x="3107" y="3090"/>
              <a:ext cx="40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0x1001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</p:grpSp>
      <p:sp>
        <p:nvSpPr>
          <p:cNvPr id="26766" name="Line 142"/>
          <p:cNvSpPr>
            <a:spLocks noChangeShapeType="1"/>
          </p:cNvSpPr>
          <p:nvPr/>
        </p:nvSpPr>
        <p:spPr bwMode="auto">
          <a:xfrm>
            <a:off x="2987675" y="5013325"/>
            <a:ext cx="2808288" cy="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2778" name="Text Box 151"/>
          <p:cNvSpPr txBox="1">
            <a:spLocks noChangeArrowheads="1"/>
          </p:cNvSpPr>
          <p:nvPr/>
        </p:nvSpPr>
        <p:spPr bwMode="auto">
          <a:xfrm>
            <a:off x="5903913" y="1628775"/>
            <a:ext cx="2197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grpSp>
        <p:nvGrpSpPr>
          <p:cNvPr id="6" name="Group 153"/>
          <p:cNvGrpSpPr>
            <a:grpSpLocks/>
          </p:cNvGrpSpPr>
          <p:nvPr/>
        </p:nvGrpSpPr>
        <p:grpSpPr bwMode="auto">
          <a:xfrm>
            <a:off x="5651500" y="1700213"/>
            <a:ext cx="3168650" cy="1677987"/>
            <a:chOff x="3560" y="1071"/>
            <a:chExt cx="1996" cy="1057"/>
          </a:xfrm>
        </p:grpSpPr>
        <p:grpSp>
          <p:nvGrpSpPr>
            <p:cNvPr id="32841" name="Group 150"/>
            <p:cNvGrpSpPr>
              <a:grpSpLocks/>
            </p:cNvGrpSpPr>
            <p:nvPr/>
          </p:nvGrpSpPr>
          <p:grpSpPr bwMode="auto">
            <a:xfrm>
              <a:off x="3696" y="1434"/>
              <a:ext cx="1633" cy="694"/>
              <a:chOff x="3674" y="1049"/>
              <a:chExt cx="1633" cy="694"/>
            </a:xfrm>
          </p:grpSpPr>
          <p:grpSp>
            <p:nvGrpSpPr>
              <p:cNvPr id="32843" name="Group 149"/>
              <p:cNvGrpSpPr>
                <a:grpSpLocks/>
              </p:cNvGrpSpPr>
              <p:nvPr/>
            </p:nvGrpSpPr>
            <p:grpSpPr bwMode="auto">
              <a:xfrm>
                <a:off x="3674" y="1049"/>
                <a:ext cx="1633" cy="694"/>
                <a:chOff x="3674" y="1049"/>
                <a:chExt cx="1633" cy="694"/>
              </a:xfrm>
            </p:grpSpPr>
            <p:sp>
              <p:nvSpPr>
                <p:cNvPr id="32845" name="Rectangle 41"/>
                <p:cNvSpPr>
                  <a:spLocks noChangeArrowheads="1"/>
                </p:cNvSpPr>
                <p:nvPr/>
              </p:nvSpPr>
              <p:spPr bwMode="auto">
                <a:xfrm>
                  <a:off x="3674" y="1049"/>
                  <a:ext cx="363" cy="14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/>
                </a:p>
              </p:txBody>
            </p:sp>
            <p:sp>
              <p:nvSpPr>
                <p:cNvPr id="32846" name="Rectangle 42"/>
                <p:cNvSpPr>
                  <a:spLocks noChangeArrowheads="1"/>
                </p:cNvSpPr>
                <p:nvPr/>
              </p:nvSpPr>
              <p:spPr bwMode="auto">
                <a:xfrm>
                  <a:off x="4037" y="1049"/>
                  <a:ext cx="203" cy="14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/>
                </a:p>
              </p:txBody>
            </p:sp>
            <p:sp>
              <p:nvSpPr>
                <p:cNvPr id="32847" name="Line 39"/>
                <p:cNvSpPr>
                  <a:spLocks noChangeShapeType="1"/>
                </p:cNvSpPr>
                <p:nvPr/>
              </p:nvSpPr>
              <p:spPr bwMode="auto">
                <a:xfrm>
                  <a:off x="4150" y="1118"/>
                  <a:ext cx="295" cy="2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848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4853" y="1570"/>
                  <a:ext cx="454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>
                      <a:latin typeface="Times New Roman" panose="02020603050405020304" pitchFamily="18" charset="0"/>
                    </a:rPr>
                    <a:t>NULL</a:t>
                  </a:r>
                </a:p>
              </p:txBody>
            </p:sp>
            <p:sp>
              <p:nvSpPr>
                <p:cNvPr id="32849" name="Rectangle 41"/>
                <p:cNvSpPr>
                  <a:spLocks noChangeArrowheads="1"/>
                </p:cNvSpPr>
                <p:nvPr/>
              </p:nvSpPr>
              <p:spPr bwMode="auto">
                <a:xfrm>
                  <a:off x="4263" y="1366"/>
                  <a:ext cx="431" cy="14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/>
                </a:p>
              </p:txBody>
            </p:sp>
            <p:sp>
              <p:nvSpPr>
                <p:cNvPr id="32850" name="Rectangle 42"/>
                <p:cNvSpPr>
                  <a:spLocks noChangeArrowheads="1"/>
                </p:cNvSpPr>
                <p:nvPr/>
              </p:nvSpPr>
              <p:spPr bwMode="auto">
                <a:xfrm>
                  <a:off x="4694" y="1366"/>
                  <a:ext cx="203" cy="14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/>
                </a:p>
              </p:txBody>
            </p:sp>
            <p:grpSp>
              <p:nvGrpSpPr>
                <p:cNvPr id="32851" name="Group 143"/>
                <p:cNvGrpSpPr>
                  <a:grpSpLocks/>
                </p:cNvGrpSpPr>
                <p:nvPr/>
              </p:nvGrpSpPr>
              <p:grpSpPr bwMode="auto">
                <a:xfrm>
                  <a:off x="4808" y="1434"/>
                  <a:ext cx="204" cy="136"/>
                  <a:chOff x="4921" y="1797"/>
                  <a:chExt cx="204" cy="136"/>
                </a:xfrm>
              </p:grpSpPr>
              <p:sp>
                <p:nvSpPr>
                  <p:cNvPr id="32852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5125" y="1797"/>
                    <a:ext cx="0" cy="13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2853" name="Line 57"/>
                  <p:cNvSpPr>
                    <a:spLocks noChangeShapeType="1"/>
                  </p:cNvSpPr>
                  <p:nvPr/>
                </p:nvSpPr>
                <p:spPr bwMode="auto">
                  <a:xfrm>
                    <a:off x="4921" y="1797"/>
                    <a:ext cx="20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  <p:sp>
            <p:nvSpPr>
              <p:cNvPr id="32844" name="Text Box 52"/>
              <p:cNvSpPr txBox="1">
                <a:spLocks noChangeArrowheads="1"/>
              </p:cNvSpPr>
              <p:nvPr/>
            </p:nvSpPr>
            <p:spPr bwMode="auto">
              <a:xfrm>
                <a:off x="4263" y="1344"/>
                <a:ext cx="453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0x1001</a:t>
                </a:r>
              </a:p>
            </p:txBody>
          </p:sp>
        </p:grpSp>
        <p:sp>
          <p:nvSpPr>
            <p:cNvPr id="32842" name="Text Box 152"/>
            <p:cNvSpPr txBox="1">
              <a:spLocks noChangeArrowheads="1"/>
            </p:cNvSpPr>
            <p:nvPr/>
          </p:nvSpPr>
          <p:spPr bwMode="auto">
            <a:xfrm>
              <a:off x="3560" y="1071"/>
              <a:ext cx="19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8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The free list of level 4</a:t>
              </a:r>
            </a:p>
          </p:txBody>
        </p:sp>
      </p:grpSp>
      <p:grpSp>
        <p:nvGrpSpPr>
          <p:cNvPr id="10" name="Group 156"/>
          <p:cNvGrpSpPr>
            <a:grpSpLocks/>
          </p:cNvGrpSpPr>
          <p:nvPr/>
        </p:nvGrpSpPr>
        <p:grpSpPr bwMode="auto">
          <a:xfrm>
            <a:off x="1727200" y="5049838"/>
            <a:ext cx="2520950" cy="654050"/>
            <a:chOff x="1088" y="3181"/>
            <a:chExt cx="1588" cy="412"/>
          </a:xfrm>
        </p:grpSpPr>
        <p:sp>
          <p:nvSpPr>
            <p:cNvPr id="32839" name="Line 154"/>
            <p:cNvSpPr>
              <a:spLocks noChangeShapeType="1"/>
            </p:cNvSpPr>
            <p:nvPr/>
          </p:nvSpPr>
          <p:spPr bwMode="auto">
            <a:xfrm flipV="1">
              <a:off x="1633" y="3181"/>
              <a:ext cx="294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840" name="Text Box 155"/>
            <p:cNvSpPr txBox="1">
              <a:spLocks noChangeArrowheads="1"/>
            </p:cNvSpPr>
            <p:nvPr/>
          </p:nvSpPr>
          <p:spPr bwMode="auto">
            <a:xfrm>
              <a:off x="1088" y="3362"/>
              <a:ext cx="15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</a:rPr>
                <a:t>No parent, delete simply</a:t>
              </a:r>
            </a:p>
          </p:txBody>
        </p:sp>
      </p:grpSp>
      <p:grpSp>
        <p:nvGrpSpPr>
          <p:cNvPr id="32781" name="群組 355"/>
          <p:cNvGrpSpPr>
            <a:grpSpLocks/>
          </p:cNvGrpSpPr>
          <p:nvPr/>
        </p:nvGrpSpPr>
        <p:grpSpPr bwMode="auto">
          <a:xfrm>
            <a:off x="5543550" y="4652963"/>
            <a:ext cx="863600" cy="276225"/>
            <a:chOff x="7380945" y="4905164"/>
            <a:chExt cx="863600" cy="276225"/>
          </a:xfrm>
        </p:grpSpPr>
        <p:sp>
          <p:nvSpPr>
            <p:cNvPr id="377" name="右大括弧 376"/>
            <p:cNvSpPr/>
            <p:nvPr/>
          </p:nvSpPr>
          <p:spPr>
            <a:xfrm>
              <a:off x="7380945" y="4941676"/>
              <a:ext cx="179388" cy="215900"/>
            </a:xfrm>
            <a:prstGeom prst="rightBrac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32838" name="文字方塊 225"/>
            <p:cNvSpPr txBox="1">
              <a:spLocks noChangeArrowheads="1"/>
            </p:cNvSpPr>
            <p:nvPr/>
          </p:nvSpPr>
          <p:spPr bwMode="auto">
            <a:xfrm>
              <a:off x="7560332" y="4905164"/>
              <a:ext cx="68421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Level 3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2782" name="群組 354"/>
          <p:cNvGrpSpPr>
            <a:grpSpLocks/>
          </p:cNvGrpSpPr>
          <p:nvPr/>
        </p:nvGrpSpPr>
        <p:grpSpPr bwMode="auto">
          <a:xfrm>
            <a:off x="5543550" y="4905375"/>
            <a:ext cx="863600" cy="276225"/>
            <a:chOff x="7380312" y="4653136"/>
            <a:chExt cx="864233" cy="276225"/>
          </a:xfrm>
        </p:grpSpPr>
        <p:sp>
          <p:nvSpPr>
            <p:cNvPr id="32835" name="文字方塊 222"/>
            <p:cNvSpPr txBox="1">
              <a:spLocks noChangeArrowheads="1"/>
            </p:cNvSpPr>
            <p:nvPr/>
          </p:nvSpPr>
          <p:spPr bwMode="auto">
            <a:xfrm>
              <a:off x="7560332" y="4653136"/>
              <a:ext cx="68421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Level 4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  <p:sp>
          <p:nvSpPr>
            <p:cNvPr id="381" name="右大括弧 380"/>
            <p:cNvSpPr/>
            <p:nvPr/>
          </p:nvSpPr>
          <p:spPr>
            <a:xfrm>
              <a:off x="7380312" y="4689649"/>
              <a:ext cx="179519" cy="215900"/>
            </a:xfrm>
            <a:prstGeom prst="rightBrac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</p:grpSp>
      <p:grpSp>
        <p:nvGrpSpPr>
          <p:cNvPr id="32783" name="群組 120"/>
          <p:cNvGrpSpPr>
            <a:grpSpLocks/>
          </p:cNvGrpSpPr>
          <p:nvPr/>
        </p:nvGrpSpPr>
        <p:grpSpPr bwMode="auto">
          <a:xfrm>
            <a:off x="5543550" y="2781300"/>
            <a:ext cx="863600" cy="935038"/>
            <a:chOff x="7380312" y="2781329"/>
            <a:chExt cx="864221" cy="466176"/>
          </a:xfrm>
        </p:grpSpPr>
        <p:sp>
          <p:nvSpPr>
            <p:cNvPr id="438" name="右大括弧 437"/>
            <p:cNvSpPr/>
            <p:nvPr/>
          </p:nvSpPr>
          <p:spPr>
            <a:xfrm>
              <a:off x="7380312" y="2781329"/>
              <a:ext cx="179517" cy="466176"/>
            </a:xfrm>
            <a:prstGeom prst="rightBrac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32834" name="文字方塊 86"/>
            <p:cNvSpPr txBox="1">
              <a:spLocks noChangeArrowheads="1"/>
            </p:cNvSpPr>
            <p:nvPr/>
          </p:nvSpPr>
          <p:spPr bwMode="auto">
            <a:xfrm>
              <a:off x="7560457" y="2942698"/>
              <a:ext cx="684076" cy="1379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Level 1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2784" name="群組 356"/>
          <p:cNvGrpSpPr>
            <a:grpSpLocks/>
          </p:cNvGrpSpPr>
          <p:nvPr/>
        </p:nvGrpSpPr>
        <p:grpSpPr bwMode="auto">
          <a:xfrm>
            <a:off x="5543550" y="4184650"/>
            <a:ext cx="863600" cy="468313"/>
            <a:chOff x="7380289" y="4923060"/>
            <a:chExt cx="864232" cy="244746"/>
          </a:xfrm>
        </p:grpSpPr>
        <p:sp>
          <p:nvSpPr>
            <p:cNvPr id="497" name="右大括弧 496"/>
            <p:cNvSpPr/>
            <p:nvPr/>
          </p:nvSpPr>
          <p:spPr>
            <a:xfrm>
              <a:off x="7380289" y="4923060"/>
              <a:ext cx="179519" cy="244746"/>
            </a:xfrm>
            <a:prstGeom prst="rightBrac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32832" name="文字方塊 88"/>
            <p:cNvSpPr txBox="1">
              <a:spLocks noChangeArrowheads="1"/>
            </p:cNvSpPr>
            <p:nvPr/>
          </p:nvSpPr>
          <p:spPr bwMode="auto">
            <a:xfrm>
              <a:off x="7559808" y="4980306"/>
              <a:ext cx="684713" cy="1435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Level 2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</p:grpSp>
      <p:sp>
        <p:nvSpPr>
          <p:cNvPr id="26804" name="Oval 180"/>
          <p:cNvSpPr>
            <a:spLocks noChangeArrowheads="1"/>
          </p:cNvSpPr>
          <p:nvPr/>
        </p:nvSpPr>
        <p:spPr bwMode="auto">
          <a:xfrm>
            <a:off x="4716463" y="4941888"/>
            <a:ext cx="179387" cy="179387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7" name="Text Box 128"/>
          <p:cNvSpPr txBox="1">
            <a:spLocks noChangeArrowheads="1"/>
          </p:cNvSpPr>
          <p:nvPr/>
        </p:nvSpPr>
        <p:spPr bwMode="auto">
          <a:xfrm>
            <a:off x="5651500" y="3752850"/>
            <a:ext cx="158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Exactly Match</a:t>
            </a:r>
          </a:p>
        </p:txBody>
      </p:sp>
      <p:grpSp>
        <p:nvGrpSpPr>
          <p:cNvPr id="32787" name="群組 250"/>
          <p:cNvGrpSpPr>
            <a:grpSpLocks/>
          </p:cNvGrpSpPr>
          <p:nvPr/>
        </p:nvGrpSpPr>
        <p:grpSpPr bwMode="auto">
          <a:xfrm>
            <a:off x="5003800" y="5337175"/>
            <a:ext cx="3313113" cy="1368425"/>
            <a:chOff x="5004048" y="5337212"/>
            <a:chExt cx="3313112" cy="1368425"/>
          </a:xfrm>
        </p:grpSpPr>
        <p:grpSp>
          <p:nvGrpSpPr>
            <p:cNvPr id="32789" name="群組 181"/>
            <p:cNvGrpSpPr>
              <a:grpSpLocks/>
            </p:cNvGrpSpPr>
            <p:nvPr/>
          </p:nvGrpSpPr>
          <p:grpSpPr bwMode="auto">
            <a:xfrm>
              <a:off x="5004050" y="5337212"/>
              <a:ext cx="3313113" cy="1384094"/>
              <a:chOff x="5004050" y="5337212"/>
              <a:chExt cx="3313113" cy="1384094"/>
            </a:xfrm>
          </p:grpSpPr>
          <p:grpSp>
            <p:nvGrpSpPr>
              <p:cNvPr id="32791" name="Group 353"/>
              <p:cNvGrpSpPr>
                <a:grpSpLocks/>
              </p:cNvGrpSpPr>
              <p:nvPr/>
            </p:nvGrpSpPr>
            <p:grpSpPr bwMode="auto">
              <a:xfrm>
                <a:off x="5004050" y="5337212"/>
                <a:ext cx="3313113" cy="1384094"/>
                <a:chOff x="3220" y="2591"/>
                <a:chExt cx="1815" cy="795"/>
              </a:xfrm>
            </p:grpSpPr>
            <p:grpSp>
              <p:nvGrpSpPr>
                <p:cNvPr id="32793" name="Group 306"/>
                <p:cNvGrpSpPr>
                  <a:grpSpLocks/>
                </p:cNvGrpSpPr>
                <p:nvPr/>
              </p:nvGrpSpPr>
              <p:grpSpPr bwMode="auto">
                <a:xfrm>
                  <a:off x="3288" y="2598"/>
                  <a:ext cx="1002" cy="788"/>
                  <a:chOff x="7840" y="3106"/>
                  <a:chExt cx="2179" cy="1742"/>
                </a:xfrm>
              </p:grpSpPr>
              <p:sp>
                <p:nvSpPr>
                  <p:cNvPr id="32802" name="Line 30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623" y="4347"/>
                    <a:ext cx="613" cy="199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grpSp>
                <p:nvGrpSpPr>
                  <p:cNvPr id="32803" name="Group 308"/>
                  <p:cNvGrpSpPr>
                    <a:grpSpLocks/>
                  </p:cNvGrpSpPr>
                  <p:nvPr/>
                </p:nvGrpSpPr>
                <p:grpSpPr bwMode="auto">
                  <a:xfrm>
                    <a:off x="9719" y="3106"/>
                    <a:ext cx="298" cy="302"/>
                    <a:chOff x="2620" y="6552"/>
                    <a:chExt cx="341" cy="340"/>
                  </a:xfrm>
                </p:grpSpPr>
                <p:sp>
                  <p:nvSpPr>
                    <p:cNvPr id="32829" name="Oval 3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20" y="6552"/>
                      <a:ext cx="341" cy="34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zh-TW" altLang="en-US" sz="1800"/>
                    </a:p>
                  </p:txBody>
                </p:sp>
                <p:sp>
                  <p:nvSpPr>
                    <p:cNvPr id="32830" name="Text Box 31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722" y="6596"/>
                      <a:ext cx="162" cy="25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400" b="1">
                          <a:solidFill>
                            <a:srgbClr val="000000"/>
                          </a:solidFill>
                        </a:rPr>
                        <a:t>B</a:t>
                      </a:r>
                      <a:endParaRPr lang="en-US" altLang="zh-TW" sz="2400" b="1"/>
                    </a:p>
                  </p:txBody>
                </p:sp>
              </p:grpSp>
              <p:grpSp>
                <p:nvGrpSpPr>
                  <p:cNvPr id="32804" name="Group 311"/>
                  <p:cNvGrpSpPr>
                    <a:grpSpLocks/>
                  </p:cNvGrpSpPr>
                  <p:nvPr/>
                </p:nvGrpSpPr>
                <p:grpSpPr bwMode="auto">
                  <a:xfrm>
                    <a:off x="7840" y="4546"/>
                    <a:ext cx="298" cy="302"/>
                    <a:chOff x="7930" y="5936"/>
                    <a:chExt cx="341" cy="340"/>
                  </a:xfrm>
                </p:grpSpPr>
                <p:sp>
                  <p:nvSpPr>
                    <p:cNvPr id="32827" name="Oval 3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930" y="5936"/>
                      <a:ext cx="341" cy="34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zh-TW" altLang="en-US" sz="1800"/>
                    </a:p>
                  </p:txBody>
                </p:sp>
                <p:sp>
                  <p:nvSpPr>
                    <p:cNvPr id="32828" name="Text Box 31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032" y="5980"/>
                      <a:ext cx="162" cy="25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400" b="1">
                          <a:solidFill>
                            <a:srgbClr val="000000"/>
                          </a:solidFill>
                        </a:rPr>
                        <a:t>H</a:t>
                      </a:r>
                      <a:endParaRPr lang="en-US" altLang="zh-TW" sz="2400" b="1"/>
                    </a:p>
                  </p:txBody>
                </p:sp>
              </p:grpSp>
              <p:grpSp>
                <p:nvGrpSpPr>
                  <p:cNvPr id="32805" name="Group 314"/>
                  <p:cNvGrpSpPr>
                    <a:grpSpLocks/>
                  </p:cNvGrpSpPr>
                  <p:nvPr/>
                </p:nvGrpSpPr>
                <p:grpSpPr bwMode="auto">
                  <a:xfrm>
                    <a:off x="9108" y="4071"/>
                    <a:ext cx="297" cy="302"/>
                    <a:chOff x="9387" y="5941"/>
                    <a:chExt cx="341" cy="340"/>
                  </a:xfrm>
                </p:grpSpPr>
                <p:sp>
                  <p:nvSpPr>
                    <p:cNvPr id="32825" name="Oval 3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87" y="5941"/>
                      <a:ext cx="341" cy="34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zh-TW" altLang="en-US" sz="1800"/>
                    </a:p>
                  </p:txBody>
                </p:sp>
                <p:sp>
                  <p:nvSpPr>
                    <p:cNvPr id="32826" name="Text Box 3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436" y="5992"/>
                      <a:ext cx="162" cy="25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400" b="1">
                          <a:solidFill>
                            <a:srgbClr val="000000"/>
                          </a:solidFill>
                        </a:rPr>
                        <a:t>G</a:t>
                      </a:r>
                      <a:endParaRPr lang="en-US" altLang="zh-TW" sz="2400" b="1"/>
                    </a:p>
                  </p:txBody>
                </p:sp>
              </p:grpSp>
              <p:grpSp>
                <p:nvGrpSpPr>
                  <p:cNvPr id="32806" name="Group 317"/>
                  <p:cNvGrpSpPr>
                    <a:grpSpLocks/>
                  </p:cNvGrpSpPr>
                  <p:nvPr/>
                </p:nvGrpSpPr>
                <p:grpSpPr bwMode="auto">
                  <a:xfrm>
                    <a:off x="8466" y="4546"/>
                    <a:ext cx="299" cy="302"/>
                    <a:chOff x="7930" y="5936"/>
                    <a:chExt cx="341" cy="340"/>
                  </a:xfrm>
                </p:grpSpPr>
                <p:sp>
                  <p:nvSpPr>
                    <p:cNvPr id="32823" name="Oval 3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930" y="5936"/>
                      <a:ext cx="341" cy="34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zh-TW" altLang="en-US" sz="1800"/>
                    </a:p>
                  </p:txBody>
                </p:sp>
                <p:sp>
                  <p:nvSpPr>
                    <p:cNvPr id="32824" name="Text Box 3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032" y="5980"/>
                      <a:ext cx="162" cy="25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400" b="1"/>
                        <a:t>A</a:t>
                      </a:r>
                      <a:endParaRPr lang="en-US" altLang="zh-TW" sz="2400" b="1"/>
                    </a:p>
                  </p:txBody>
                </p:sp>
              </p:grpSp>
              <p:grpSp>
                <p:nvGrpSpPr>
                  <p:cNvPr id="32807" name="Group 320"/>
                  <p:cNvGrpSpPr>
                    <a:grpSpLocks/>
                  </p:cNvGrpSpPr>
                  <p:nvPr/>
                </p:nvGrpSpPr>
                <p:grpSpPr bwMode="auto">
                  <a:xfrm>
                    <a:off x="9092" y="4546"/>
                    <a:ext cx="297" cy="302"/>
                    <a:chOff x="7930" y="5936"/>
                    <a:chExt cx="341" cy="340"/>
                  </a:xfrm>
                </p:grpSpPr>
                <p:sp>
                  <p:nvSpPr>
                    <p:cNvPr id="32821" name="Oval 3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930" y="5936"/>
                      <a:ext cx="341" cy="34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zh-TW" altLang="en-US" sz="1800"/>
                    </a:p>
                  </p:txBody>
                </p:sp>
                <p:sp>
                  <p:nvSpPr>
                    <p:cNvPr id="32822" name="Text Box 32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032" y="5980"/>
                      <a:ext cx="162" cy="25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400" b="1">
                          <a:solidFill>
                            <a:srgbClr val="000000"/>
                          </a:solidFill>
                        </a:rPr>
                        <a:t>D</a:t>
                      </a:r>
                      <a:endParaRPr lang="en-US" altLang="zh-TW" sz="2400" b="1"/>
                    </a:p>
                  </p:txBody>
                </p:sp>
              </p:grpSp>
              <p:grpSp>
                <p:nvGrpSpPr>
                  <p:cNvPr id="32808" name="Group 323"/>
                  <p:cNvGrpSpPr>
                    <a:grpSpLocks/>
                  </p:cNvGrpSpPr>
                  <p:nvPr/>
                </p:nvGrpSpPr>
                <p:grpSpPr bwMode="auto">
                  <a:xfrm>
                    <a:off x="9719" y="4546"/>
                    <a:ext cx="297" cy="302"/>
                    <a:chOff x="7930" y="5936"/>
                    <a:chExt cx="341" cy="340"/>
                  </a:xfrm>
                </p:grpSpPr>
                <p:sp>
                  <p:nvSpPr>
                    <p:cNvPr id="32819" name="Oval 3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930" y="5936"/>
                      <a:ext cx="341" cy="34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zh-TW" altLang="en-US" sz="1800"/>
                    </a:p>
                  </p:txBody>
                </p:sp>
                <p:sp>
                  <p:nvSpPr>
                    <p:cNvPr id="32820" name="Text Box 32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032" y="5980"/>
                      <a:ext cx="162" cy="25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400" b="1"/>
                        <a:t>E</a:t>
                      </a:r>
                      <a:endParaRPr lang="en-US" altLang="zh-TW" sz="2400" b="1"/>
                    </a:p>
                  </p:txBody>
                </p:sp>
              </p:grpSp>
              <p:grpSp>
                <p:nvGrpSpPr>
                  <p:cNvPr id="32809" name="Group 326"/>
                  <p:cNvGrpSpPr>
                    <a:grpSpLocks/>
                  </p:cNvGrpSpPr>
                  <p:nvPr/>
                </p:nvGrpSpPr>
                <p:grpSpPr bwMode="auto">
                  <a:xfrm>
                    <a:off x="9719" y="4066"/>
                    <a:ext cx="300" cy="302"/>
                    <a:chOff x="7930" y="5936"/>
                    <a:chExt cx="341" cy="340"/>
                  </a:xfrm>
                </p:grpSpPr>
                <p:sp>
                  <p:nvSpPr>
                    <p:cNvPr id="32817" name="Oval 3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930" y="5936"/>
                      <a:ext cx="341" cy="34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zh-TW" altLang="en-US" sz="1800"/>
                    </a:p>
                  </p:txBody>
                </p:sp>
                <p:sp>
                  <p:nvSpPr>
                    <p:cNvPr id="32818" name="Text Box 32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032" y="5980"/>
                      <a:ext cx="162" cy="25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400" b="1">
                          <a:solidFill>
                            <a:srgbClr val="000000"/>
                          </a:solidFill>
                        </a:rPr>
                        <a:t>F</a:t>
                      </a:r>
                      <a:endParaRPr lang="en-US" altLang="zh-TW" sz="2400" b="1"/>
                    </a:p>
                  </p:txBody>
                </p:sp>
              </p:grpSp>
              <p:sp>
                <p:nvSpPr>
                  <p:cNvPr id="32810" name="Line 329"/>
                  <p:cNvSpPr>
                    <a:spLocks noChangeShapeType="1"/>
                  </p:cNvSpPr>
                  <p:nvPr/>
                </p:nvSpPr>
                <p:spPr bwMode="auto">
                  <a:xfrm>
                    <a:off x="9875" y="3426"/>
                    <a:ext cx="0" cy="16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2811" name="Line 330"/>
                  <p:cNvSpPr>
                    <a:spLocks noChangeShapeType="1"/>
                  </p:cNvSpPr>
                  <p:nvPr/>
                </p:nvSpPr>
                <p:spPr bwMode="auto">
                  <a:xfrm>
                    <a:off x="9875" y="3906"/>
                    <a:ext cx="0" cy="16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2812" name="Line 331"/>
                  <p:cNvSpPr>
                    <a:spLocks noChangeShapeType="1"/>
                  </p:cNvSpPr>
                  <p:nvPr/>
                </p:nvSpPr>
                <p:spPr bwMode="auto">
                  <a:xfrm>
                    <a:off x="9875" y="4386"/>
                    <a:ext cx="0" cy="16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grpSp>
                <p:nvGrpSpPr>
                  <p:cNvPr id="32813" name="Group 333"/>
                  <p:cNvGrpSpPr>
                    <a:grpSpLocks/>
                  </p:cNvGrpSpPr>
                  <p:nvPr/>
                </p:nvGrpSpPr>
                <p:grpSpPr bwMode="auto">
                  <a:xfrm>
                    <a:off x="9719" y="3586"/>
                    <a:ext cx="296" cy="302"/>
                    <a:chOff x="5111" y="3522"/>
                    <a:chExt cx="296" cy="302"/>
                  </a:xfrm>
                </p:grpSpPr>
                <p:sp>
                  <p:nvSpPr>
                    <p:cNvPr id="32815" name="Oval 3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11" y="3522"/>
                      <a:ext cx="296" cy="30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zh-TW" altLang="en-US" sz="1800"/>
                    </a:p>
                  </p:txBody>
                </p:sp>
                <p:sp>
                  <p:nvSpPr>
                    <p:cNvPr id="32816" name="Text Box 33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200" y="3561"/>
                      <a:ext cx="140" cy="2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400" b="1">
                          <a:solidFill>
                            <a:srgbClr val="000000"/>
                          </a:solidFill>
                        </a:rPr>
                        <a:t>C</a:t>
                      </a:r>
                      <a:endParaRPr lang="en-US" altLang="zh-TW" sz="2400" b="1"/>
                    </a:p>
                  </p:txBody>
                </p:sp>
              </p:grpSp>
              <p:sp>
                <p:nvSpPr>
                  <p:cNvPr id="32814" name="Line 33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236" y="3887"/>
                    <a:ext cx="643" cy="184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  <p:sp>
              <p:nvSpPr>
                <p:cNvPr id="32794" name="Line 343"/>
                <p:cNvSpPr>
                  <a:spLocks noChangeShapeType="1"/>
                </p:cNvSpPr>
                <p:nvPr/>
              </p:nvSpPr>
              <p:spPr bwMode="auto">
                <a:xfrm>
                  <a:off x="3243" y="3294"/>
                  <a:ext cx="1247" cy="0"/>
                </a:xfrm>
                <a:prstGeom prst="line">
                  <a:avLst/>
                </a:prstGeom>
                <a:noFill/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795" name="Line 344"/>
                <p:cNvSpPr>
                  <a:spLocks noChangeShapeType="1"/>
                </p:cNvSpPr>
                <p:nvPr/>
              </p:nvSpPr>
              <p:spPr bwMode="auto">
                <a:xfrm>
                  <a:off x="3259" y="3087"/>
                  <a:ext cx="1247" cy="0"/>
                </a:xfrm>
                <a:prstGeom prst="line">
                  <a:avLst/>
                </a:prstGeom>
                <a:noFill/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796" name="Line 345"/>
                <p:cNvSpPr>
                  <a:spLocks noChangeShapeType="1"/>
                </p:cNvSpPr>
                <p:nvPr/>
              </p:nvSpPr>
              <p:spPr bwMode="auto">
                <a:xfrm>
                  <a:off x="3243" y="2863"/>
                  <a:ext cx="1247" cy="0"/>
                </a:xfrm>
                <a:prstGeom prst="line">
                  <a:avLst/>
                </a:prstGeom>
                <a:noFill/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797" name="Line 346"/>
                <p:cNvSpPr>
                  <a:spLocks noChangeShapeType="1"/>
                </p:cNvSpPr>
                <p:nvPr/>
              </p:nvSpPr>
              <p:spPr bwMode="auto">
                <a:xfrm>
                  <a:off x="3220" y="2659"/>
                  <a:ext cx="1247" cy="0"/>
                </a:xfrm>
                <a:prstGeom prst="line">
                  <a:avLst/>
                </a:prstGeom>
                <a:noFill/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798" name="Text Box 347"/>
                <p:cNvSpPr txBox="1">
                  <a:spLocks noChangeArrowheads="1"/>
                </p:cNvSpPr>
                <p:nvPr/>
              </p:nvSpPr>
              <p:spPr bwMode="auto">
                <a:xfrm>
                  <a:off x="4604" y="3226"/>
                  <a:ext cx="431" cy="15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400" b="1"/>
                    <a:t>Level 1</a:t>
                  </a:r>
                </a:p>
              </p:txBody>
            </p:sp>
            <p:sp>
              <p:nvSpPr>
                <p:cNvPr id="32799" name="Text Box 348"/>
                <p:cNvSpPr txBox="1">
                  <a:spLocks noChangeArrowheads="1"/>
                </p:cNvSpPr>
                <p:nvPr/>
              </p:nvSpPr>
              <p:spPr bwMode="auto">
                <a:xfrm>
                  <a:off x="4604" y="3022"/>
                  <a:ext cx="431" cy="1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400" b="1"/>
                    <a:t>Level 2</a:t>
                  </a:r>
                </a:p>
              </p:txBody>
            </p:sp>
            <p:sp>
              <p:nvSpPr>
                <p:cNvPr id="32800" name="Text Box 349"/>
                <p:cNvSpPr txBox="1">
                  <a:spLocks noChangeArrowheads="1"/>
                </p:cNvSpPr>
                <p:nvPr/>
              </p:nvSpPr>
              <p:spPr bwMode="auto">
                <a:xfrm>
                  <a:off x="4604" y="2795"/>
                  <a:ext cx="431" cy="1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400" b="1"/>
                    <a:t>Level 3</a:t>
                  </a:r>
                </a:p>
              </p:txBody>
            </p:sp>
            <p:sp>
              <p:nvSpPr>
                <p:cNvPr id="32801" name="Text Box 350"/>
                <p:cNvSpPr txBox="1">
                  <a:spLocks noChangeArrowheads="1"/>
                </p:cNvSpPr>
                <p:nvPr/>
              </p:nvSpPr>
              <p:spPr bwMode="auto">
                <a:xfrm>
                  <a:off x="4604" y="2591"/>
                  <a:ext cx="431" cy="1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400" b="1"/>
                    <a:t>Level 4</a:t>
                  </a:r>
                </a:p>
              </p:txBody>
            </p:sp>
          </p:grpSp>
          <p:sp>
            <p:nvSpPr>
              <p:cNvPr id="32792" name="Line 329"/>
              <p:cNvSpPr>
                <a:spLocks noChangeShapeType="1"/>
              </p:cNvSpPr>
              <p:nvPr/>
            </p:nvSpPr>
            <p:spPr bwMode="auto">
              <a:xfrm flipH="1">
                <a:off x="6300192" y="6309320"/>
                <a:ext cx="0" cy="1613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2790" name="Line 307"/>
            <p:cNvSpPr>
              <a:spLocks noChangeShapeType="1"/>
            </p:cNvSpPr>
            <p:nvPr/>
          </p:nvSpPr>
          <p:spPr bwMode="auto">
            <a:xfrm flipV="1">
              <a:off x="5256076" y="5589239"/>
              <a:ext cx="1584176" cy="87628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cxnSp>
        <p:nvCxnSpPr>
          <p:cNvPr id="249" name="直線接點 248"/>
          <p:cNvCxnSpPr/>
          <p:nvPr/>
        </p:nvCxnSpPr>
        <p:spPr>
          <a:xfrm>
            <a:off x="6624638" y="5265738"/>
            <a:ext cx="431800" cy="323850"/>
          </a:xfrm>
          <a:prstGeom prst="line">
            <a:avLst/>
          </a:prstGeom>
          <a:ln w="254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7" grpId="0"/>
      <p:bldP spid="26638" grpId="0"/>
      <p:bldP spid="26766" grpId="0" animBg="1"/>
      <p:bldP spid="26804" grpId="0" animBg="1"/>
      <p:bldP spid="9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061F5AE-83C1-4604-8CB9-3180C63F2C39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kumimoji="0" lang="en-US" altLang="zh-TW" sz="140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Proposed Scheme (12/13)</a:t>
            </a:r>
            <a:endParaRPr lang="zh-TW" altLang="en-US" smtClean="0"/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zh-TW" sz="2000" smtClean="0">
                <a:latin typeface="Times New Roman" panose="02020603050405020304" pitchFamily="18" charset="0"/>
              </a:rPr>
              <a:t>Case 2: </a:t>
            </a:r>
            <a:r>
              <a:rPr lang="en-US" altLang="zh-TW" sz="2000" smtClean="0">
                <a:solidFill>
                  <a:srgbClr val="FF3300"/>
                </a:solidFill>
                <a:latin typeface="Times New Roman" panose="02020603050405020304" pitchFamily="18" charset="0"/>
              </a:rPr>
              <a:t> has parent, has sibling</a:t>
            </a:r>
            <a:endParaRPr lang="zh-TW" altLang="en-US" sz="2000" smtClean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3797" name="Group 71"/>
          <p:cNvGrpSpPr>
            <a:grpSpLocks/>
          </p:cNvGrpSpPr>
          <p:nvPr/>
        </p:nvGrpSpPr>
        <p:grpSpPr bwMode="auto">
          <a:xfrm>
            <a:off x="3095625" y="2241550"/>
            <a:ext cx="2517775" cy="2940050"/>
            <a:chOff x="3107" y="1412"/>
            <a:chExt cx="1586" cy="1852"/>
          </a:xfrm>
        </p:grpSpPr>
        <p:grpSp>
          <p:nvGrpSpPr>
            <p:cNvPr id="33901" name="群組 34"/>
            <p:cNvGrpSpPr>
              <a:grpSpLocks/>
            </p:cNvGrpSpPr>
            <p:nvPr/>
          </p:nvGrpSpPr>
          <p:grpSpPr bwMode="auto">
            <a:xfrm>
              <a:off x="3470" y="1412"/>
              <a:ext cx="1223" cy="1837"/>
              <a:chOff x="5364088" y="1916832"/>
              <a:chExt cx="1654308" cy="2628379"/>
            </a:xfrm>
          </p:grpSpPr>
          <p:grpSp>
            <p:nvGrpSpPr>
              <p:cNvPr id="33912" name="群組 24"/>
              <p:cNvGrpSpPr>
                <a:grpSpLocks/>
              </p:cNvGrpSpPr>
              <p:nvPr/>
            </p:nvGrpSpPr>
            <p:grpSpPr bwMode="auto">
              <a:xfrm>
                <a:off x="5364088" y="2384884"/>
                <a:ext cx="1090967" cy="2160327"/>
                <a:chOff x="5364088" y="2384884"/>
                <a:chExt cx="1090967" cy="2160327"/>
              </a:xfrm>
            </p:grpSpPr>
            <p:sp>
              <p:nvSpPr>
                <p:cNvPr id="33926" name="Rectangle 10"/>
                <p:cNvSpPr>
                  <a:spLocks noChangeArrowheads="1"/>
                </p:cNvSpPr>
                <p:nvPr/>
              </p:nvSpPr>
              <p:spPr bwMode="auto">
                <a:xfrm>
                  <a:off x="5364088" y="2384884"/>
                  <a:ext cx="1090967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(A)1100</a:t>
                  </a:r>
                  <a:endParaRPr lang="zh-TW" altLang="en-US" sz="1200"/>
                </a:p>
              </p:txBody>
            </p:sp>
            <p:sp>
              <p:nvSpPr>
                <p:cNvPr id="33927" name="Rectangle 10"/>
                <p:cNvSpPr>
                  <a:spLocks noChangeArrowheads="1"/>
                </p:cNvSpPr>
                <p:nvPr/>
              </p:nvSpPr>
              <p:spPr bwMode="auto">
                <a:xfrm>
                  <a:off x="5364088" y="2600908"/>
                  <a:ext cx="1090967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(D)1101</a:t>
                  </a:r>
                  <a:endParaRPr lang="zh-TW" altLang="en-US" sz="1200"/>
                </a:p>
              </p:txBody>
            </p:sp>
            <p:sp>
              <p:nvSpPr>
                <p:cNvPr id="33928" name="Rectangle 10"/>
                <p:cNvSpPr>
                  <a:spLocks noChangeArrowheads="1"/>
                </p:cNvSpPr>
                <p:nvPr/>
              </p:nvSpPr>
              <p:spPr bwMode="auto">
                <a:xfrm>
                  <a:off x="5364088" y="2816932"/>
                  <a:ext cx="1090967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(E)1110</a:t>
                  </a:r>
                  <a:endParaRPr lang="zh-TW" altLang="en-US" sz="1200"/>
                </a:p>
              </p:txBody>
            </p:sp>
            <p:sp>
              <p:nvSpPr>
                <p:cNvPr id="33929" name="Rectangle 10"/>
                <p:cNvSpPr>
                  <a:spLocks noChangeArrowheads="1"/>
                </p:cNvSpPr>
                <p:nvPr/>
              </p:nvSpPr>
              <p:spPr bwMode="auto">
                <a:xfrm>
                  <a:off x="5364088" y="3032956"/>
                  <a:ext cx="1090967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(H)100X</a:t>
                  </a:r>
                  <a:endParaRPr lang="zh-TW" altLang="en-US" sz="1200"/>
                </a:p>
              </p:txBody>
            </p:sp>
            <p:sp>
              <p:nvSpPr>
                <p:cNvPr id="33930" name="Rectangle 10"/>
                <p:cNvSpPr>
                  <a:spLocks noChangeArrowheads="1"/>
                </p:cNvSpPr>
                <p:nvPr/>
              </p:nvSpPr>
              <p:spPr bwMode="auto">
                <a:xfrm>
                  <a:off x="5364088" y="3248980"/>
                  <a:ext cx="1090967" cy="21611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free</a:t>
                  </a:r>
                  <a:endParaRPr lang="zh-TW" altLang="en-US" sz="1200"/>
                </a:p>
              </p:txBody>
            </p:sp>
            <p:sp>
              <p:nvSpPr>
                <p:cNvPr id="33931" name="Rectangle 10"/>
                <p:cNvSpPr>
                  <a:spLocks noChangeArrowheads="1"/>
                </p:cNvSpPr>
                <p:nvPr/>
              </p:nvSpPr>
              <p:spPr bwMode="auto">
                <a:xfrm>
                  <a:off x="5364088" y="3465004"/>
                  <a:ext cx="1090967" cy="21611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free</a:t>
                  </a:r>
                  <a:endParaRPr lang="zh-TW" altLang="en-US" sz="1200"/>
                </a:p>
              </p:txBody>
            </p:sp>
            <p:sp>
              <p:nvSpPr>
                <p:cNvPr id="33932" name="Rectangle 10"/>
                <p:cNvSpPr>
                  <a:spLocks noChangeArrowheads="1"/>
                </p:cNvSpPr>
                <p:nvPr/>
              </p:nvSpPr>
              <p:spPr bwMode="auto">
                <a:xfrm>
                  <a:off x="5364088" y="3681028"/>
                  <a:ext cx="1090967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(G)110X</a:t>
                  </a:r>
                  <a:endParaRPr lang="zh-TW" altLang="en-US" sz="1200"/>
                </a:p>
              </p:txBody>
            </p:sp>
            <p:sp>
              <p:nvSpPr>
                <p:cNvPr id="33933" name="Rectangle 10"/>
                <p:cNvSpPr>
                  <a:spLocks noChangeArrowheads="1"/>
                </p:cNvSpPr>
                <p:nvPr/>
              </p:nvSpPr>
              <p:spPr bwMode="auto">
                <a:xfrm>
                  <a:off x="5364088" y="3897052"/>
                  <a:ext cx="1090967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(F)111X</a:t>
                  </a:r>
                  <a:endParaRPr lang="zh-TW" altLang="en-US" sz="1200"/>
                </a:p>
              </p:txBody>
            </p:sp>
            <p:sp>
              <p:nvSpPr>
                <p:cNvPr id="33934" name="Rectangle 10"/>
                <p:cNvSpPr>
                  <a:spLocks noChangeArrowheads="1"/>
                </p:cNvSpPr>
                <p:nvPr/>
              </p:nvSpPr>
              <p:spPr bwMode="auto">
                <a:xfrm>
                  <a:off x="5364088" y="4113076"/>
                  <a:ext cx="1090967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(C)11XX</a:t>
                  </a:r>
                  <a:endParaRPr lang="zh-TW" altLang="en-US" sz="1200"/>
                </a:p>
              </p:txBody>
            </p:sp>
            <p:sp>
              <p:nvSpPr>
                <p:cNvPr id="33935" name="Rectangle 10"/>
                <p:cNvSpPr>
                  <a:spLocks noChangeArrowheads="1"/>
                </p:cNvSpPr>
                <p:nvPr/>
              </p:nvSpPr>
              <p:spPr bwMode="auto">
                <a:xfrm>
                  <a:off x="5364088" y="4329100"/>
                  <a:ext cx="1090967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Empty entry</a:t>
                  </a:r>
                </a:p>
              </p:txBody>
            </p:sp>
          </p:grpSp>
          <p:grpSp>
            <p:nvGrpSpPr>
              <p:cNvPr id="33913" name="群組 23"/>
              <p:cNvGrpSpPr>
                <a:grpSpLocks/>
              </p:cNvGrpSpPr>
              <p:nvPr/>
            </p:nvGrpSpPr>
            <p:grpSpPr bwMode="auto">
              <a:xfrm>
                <a:off x="6444209" y="2384884"/>
                <a:ext cx="504055" cy="2160327"/>
                <a:chOff x="6444208" y="2384884"/>
                <a:chExt cx="648073" cy="2160327"/>
              </a:xfrm>
            </p:grpSpPr>
            <p:sp>
              <p:nvSpPr>
                <p:cNvPr id="33916" name="Rectangle 10"/>
                <p:cNvSpPr>
                  <a:spLocks noChangeArrowheads="1"/>
                </p:cNvSpPr>
                <p:nvPr/>
              </p:nvSpPr>
              <p:spPr bwMode="auto">
                <a:xfrm>
                  <a:off x="6444209" y="2384884"/>
                  <a:ext cx="648072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001</a:t>
                  </a:r>
                  <a:endParaRPr lang="zh-TW" altLang="en-US" sz="1200"/>
                </a:p>
              </p:txBody>
            </p:sp>
            <p:sp>
              <p:nvSpPr>
                <p:cNvPr id="33917" name="Rectangle 10"/>
                <p:cNvSpPr>
                  <a:spLocks noChangeArrowheads="1"/>
                </p:cNvSpPr>
                <p:nvPr/>
              </p:nvSpPr>
              <p:spPr bwMode="auto">
                <a:xfrm>
                  <a:off x="6444208" y="2600908"/>
                  <a:ext cx="648072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001</a:t>
                  </a:r>
                  <a:endParaRPr lang="zh-TW" altLang="en-US" sz="1200"/>
                </a:p>
              </p:txBody>
            </p:sp>
            <p:sp>
              <p:nvSpPr>
                <p:cNvPr id="33918" name="Rectangle 10"/>
                <p:cNvSpPr>
                  <a:spLocks noChangeArrowheads="1"/>
                </p:cNvSpPr>
                <p:nvPr/>
              </p:nvSpPr>
              <p:spPr bwMode="auto">
                <a:xfrm>
                  <a:off x="6444208" y="2816932"/>
                  <a:ext cx="648072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001</a:t>
                  </a:r>
                  <a:endParaRPr lang="zh-TW" altLang="en-US" sz="1200"/>
                </a:p>
              </p:txBody>
            </p:sp>
            <p:sp>
              <p:nvSpPr>
                <p:cNvPr id="33919" name="Rectangle 10"/>
                <p:cNvSpPr>
                  <a:spLocks noChangeArrowheads="1"/>
                </p:cNvSpPr>
                <p:nvPr/>
              </p:nvSpPr>
              <p:spPr bwMode="auto">
                <a:xfrm>
                  <a:off x="6444208" y="3032956"/>
                  <a:ext cx="648072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001</a:t>
                  </a:r>
                  <a:endParaRPr lang="zh-TW" altLang="en-US" sz="1200"/>
                </a:p>
              </p:txBody>
            </p:sp>
            <p:sp>
              <p:nvSpPr>
                <p:cNvPr id="33920" name="Rectangle 10"/>
                <p:cNvSpPr>
                  <a:spLocks noChangeArrowheads="1"/>
                </p:cNvSpPr>
                <p:nvPr/>
              </p:nvSpPr>
              <p:spPr bwMode="auto">
                <a:xfrm>
                  <a:off x="6444208" y="3248980"/>
                  <a:ext cx="648072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000</a:t>
                  </a:r>
                  <a:endParaRPr lang="zh-TW" altLang="en-US" sz="1200"/>
                </a:p>
              </p:txBody>
            </p:sp>
            <p:sp>
              <p:nvSpPr>
                <p:cNvPr id="33921" name="Rectangle 10"/>
                <p:cNvSpPr>
                  <a:spLocks noChangeArrowheads="1"/>
                </p:cNvSpPr>
                <p:nvPr/>
              </p:nvSpPr>
              <p:spPr bwMode="auto">
                <a:xfrm>
                  <a:off x="6444208" y="3465004"/>
                  <a:ext cx="648072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000</a:t>
                  </a:r>
                  <a:endParaRPr lang="zh-TW" altLang="en-US" sz="1200"/>
                </a:p>
              </p:txBody>
            </p:sp>
            <p:sp>
              <p:nvSpPr>
                <p:cNvPr id="33922" name="Rectangle 10"/>
                <p:cNvSpPr>
                  <a:spLocks noChangeArrowheads="1"/>
                </p:cNvSpPr>
                <p:nvPr/>
              </p:nvSpPr>
              <p:spPr bwMode="auto">
                <a:xfrm>
                  <a:off x="6444208" y="3681028"/>
                  <a:ext cx="648072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010</a:t>
                  </a:r>
                  <a:endParaRPr lang="zh-TW" altLang="en-US" sz="1200"/>
                </a:p>
              </p:txBody>
            </p:sp>
            <p:sp>
              <p:nvSpPr>
                <p:cNvPr id="33923" name="Rectangle 10"/>
                <p:cNvSpPr>
                  <a:spLocks noChangeArrowheads="1"/>
                </p:cNvSpPr>
                <p:nvPr/>
              </p:nvSpPr>
              <p:spPr bwMode="auto">
                <a:xfrm>
                  <a:off x="6444208" y="3897052"/>
                  <a:ext cx="648072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010</a:t>
                  </a:r>
                  <a:endParaRPr lang="zh-TW" altLang="en-US" sz="1200"/>
                </a:p>
              </p:txBody>
            </p:sp>
            <p:sp>
              <p:nvSpPr>
                <p:cNvPr id="33924" name="Rectangle 10"/>
                <p:cNvSpPr>
                  <a:spLocks noChangeArrowheads="1"/>
                </p:cNvSpPr>
                <p:nvPr/>
              </p:nvSpPr>
              <p:spPr bwMode="auto">
                <a:xfrm>
                  <a:off x="6444208" y="4113076"/>
                  <a:ext cx="648072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011</a:t>
                  </a:r>
                  <a:endParaRPr lang="zh-TW" altLang="en-US" sz="1200"/>
                </a:p>
              </p:txBody>
            </p:sp>
            <p:sp>
              <p:nvSpPr>
                <p:cNvPr id="33925" name="Rectangle 10"/>
                <p:cNvSpPr>
                  <a:spLocks noChangeArrowheads="1"/>
                </p:cNvSpPr>
                <p:nvPr/>
              </p:nvSpPr>
              <p:spPr bwMode="auto">
                <a:xfrm>
                  <a:off x="6444208" y="4329100"/>
                  <a:ext cx="648072" cy="21611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/>
                    <a:t>100</a:t>
                  </a:r>
                  <a:endParaRPr lang="zh-TW" altLang="en-US" sz="1200"/>
                </a:p>
              </p:txBody>
            </p:sp>
          </p:grpSp>
          <p:sp>
            <p:nvSpPr>
              <p:cNvPr id="33914" name="文字方塊 37"/>
              <p:cNvSpPr txBox="1">
                <a:spLocks noChangeArrowheads="1"/>
              </p:cNvSpPr>
              <p:nvPr/>
            </p:nvSpPr>
            <p:spPr bwMode="auto">
              <a:xfrm>
                <a:off x="5543992" y="2024142"/>
                <a:ext cx="792661" cy="303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600">
                    <a:latin typeface="Times New Roman" panose="02020603050405020304" pitchFamily="18" charset="0"/>
                  </a:rPr>
                  <a:t>TCAM</a:t>
                </a:r>
                <a:endParaRPr lang="zh-TW" altLang="en-US" sz="1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915" name="Text Box 23"/>
              <p:cNvSpPr txBox="1">
                <a:spLocks noChangeArrowheads="1"/>
              </p:cNvSpPr>
              <p:nvPr/>
            </p:nvSpPr>
            <p:spPr bwMode="auto">
              <a:xfrm>
                <a:off x="6444866" y="1916832"/>
                <a:ext cx="573530" cy="4120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zh-TW" sz="1200" i="1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Level index</a:t>
                </a:r>
              </a:p>
            </p:txBody>
          </p:sp>
        </p:grpSp>
        <p:sp>
          <p:nvSpPr>
            <p:cNvPr id="33902" name="文字方塊 76"/>
            <p:cNvSpPr txBox="1">
              <a:spLocks noChangeArrowheads="1"/>
            </p:cNvSpPr>
            <p:nvPr/>
          </p:nvSpPr>
          <p:spPr bwMode="auto">
            <a:xfrm>
              <a:off x="3107" y="1729"/>
              <a:ext cx="40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0x0000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  <p:sp>
          <p:nvSpPr>
            <p:cNvPr id="33903" name="文字方塊 77"/>
            <p:cNvSpPr txBox="1">
              <a:spLocks noChangeArrowheads="1"/>
            </p:cNvSpPr>
            <p:nvPr/>
          </p:nvSpPr>
          <p:spPr bwMode="auto">
            <a:xfrm>
              <a:off x="3107" y="1865"/>
              <a:ext cx="40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0x0001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  <p:sp>
          <p:nvSpPr>
            <p:cNvPr id="33904" name="文字方塊 78"/>
            <p:cNvSpPr txBox="1">
              <a:spLocks noChangeArrowheads="1"/>
            </p:cNvSpPr>
            <p:nvPr/>
          </p:nvSpPr>
          <p:spPr bwMode="auto">
            <a:xfrm>
              <a:off x="3107" y="2024"/>
              <a:ext cx="40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0x0010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  <p:sp>
          <p:nvSpPr>
            <p:cNvPr id="33905" name="文字方塊 79"/>
            <p:cNvSpPr txBox="1">
              <a:spLocks noChangeArrowheads="1"/>
            </p:cNvSpPr>
            <p:nvPr/>
          </p:nvSpPr>
          <p:spPr bwMode="auto">
            <a:xfrm>
              <a:off x="3107" y="2183"/>
              <a:ext cx="40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0x0011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  <p:sp>
          <p:nvSpPr>
            <p:cNvPr id="33906" name="文字方塊 80"/>
            <p:cNvSpPr txBox="1">
              <a:spLocks noChangeArrowheads="1"/>
            </p:cNvSpPr>
            <p:nvPr/>
          </p:nvSpPr>
          <p:spPr bwMode="auto">
            <a:xfrm>
              <a:off x="3107" y="2341"/>
              <a:ext cx="40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0x0100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  <p:sp>
          <p:nvSpPr>
            <p:cNvPr id="33907" name="文字方塊 81"/>
            <p:cNvSpPr txBox="1">
              <a:spLocks noChangeArrowheads="1"/>
            </p:cNvSpPr>
            <p:nvPr/>
          </p:nvSpPr>
          <p:spPr bwMode="auto">
            <a:xfrm>
              <a:off x="3107" y="2478"/>
              <a:ext cx="40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0x0101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  <p:sp>
          <p:nvSpPr>
            <p:cNvPr id="33908" name="文字方塊 82"/>
            <p:cNvSpPr txBox="1">
              <a:spLocks noChangeArrowheads="1"/>
            </p:cNvSpPr>
            <p:nvPr/>
          </p:nvSpPr>
          <p:spPr bwMode="auto">
            <a:xfrm>
              <a:off x="3107" y="2636"/>
              <a:ext cx="40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0x0110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  <p:sp>
          <p:nvSpPr>
            <p:cNvPr id="33909" name="文字方塊 83"/>
            <p:cNvSpPr txBox="1">
              <a:spLocks noChangeArrowheads="1"/>
            </p:cNvSpPr>
            <p:nvPr/>
          </p:nvSpPr>
          <p:spPr bwMode="auto">
            <a:xfrm>
              <a:off x="3107" y="2795"/>
              <a:ext cx="40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0x0111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  <p:sp>
          <p:nvSpPr>
            <p:cNvPr id="33910" name="文字方塊 85"/>
            <p:cNvSpPr txBox="1">
              <a:spLocks noChangeArrowheads="1"/>
            </p:cNvSpPr>
            <p:nvPr/>
          </p:nvSpPr>
          <p:spPr bwMode="auto">
            <a:xfrm>
              <a:off x="3107" y="2931"/>
              <a:ext cx="40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0x1000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  <p:sp>
          <p:nvSpPr>
            <p:cNvPr id="33911" name="文字方塊 86"/>
            <p:cNvSpPr txBox="1">
              <a:spLocks noChangeArrowheads="1"/>
            </p:cNvSpPr>
            <p:nvPr/>
          </p:nvSpPr>
          <p:spPr bwMode="auto">
            <a:xfrm>
              <a:off x="3107" y="3090"/>
              <a:ext cx="40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0x1001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</p:grpSp>
      <p:sp>
        <p:nvSpPr>
          <p:cNvPr id="27755" name="文字方塊 75"/>
          <p:cNvSpPr txBox="1">
            <a:spLocks noChangeArrowheads="1"/>
          </p:cNvSpPr>
          <p:nvPr/>
        </p:nvSpPr>
        <p:spPr bwMode="auto">
          <a:xfrm>
            <a:off x="971550" y="2384425"/>
            <a:ext cx="1476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Ex: Delete (G)</a:t>
            </a:r>
            <a:endParaRPr lang="zh-TW" altLang="en-US" sz="1800">
              <a:latin typeface="Times New Roman" panose="02020603050405020304" pitchFamily="18" charset="0"/>
            </a:endParaRPr>
          </a:p>
        </p:txBody>
      </p:sp>
      <p:grpSp>
        <p:nvGrpSpPr>
          <p:cNvPr id="6" name="Group 116"/>
          <p:cNvGrpSpPr>
            <a:grpSpLocks/>
          </p:cNvGrpSpPr>
          <p:nvPr/>
        </p:nvGrpSpPr>
        <p:grpSpPr bwMode="auto">
          <a:xfrm>
            <a:off x="755650" y="3105150"/>
            <a:ext cx="1260475" cy="863600"/>
            <a:chOff x="1973" y="2568"/>
            <a:chExt cx="794" cy="544"/>
          </a:xfrm>
        </p:grpSpPr>
        <p:sp>
          <p:nvSpPr>
            <p:cNvPr id="33898" name="Text Box 23"/>
            <p:cNvSpPr txBox="1">
              <a:spLocks noChangeArrowheads="1"/>
            </p:cNvSpPr>
            <p:nvPr/>
          </p:nvSpPr>
          <p:spPr bwMode="auto">
            <a:xfrm>
              <a:off x="1973" y="2568"/>
              <a:ext cx="79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 i="1">
                  <a:solidFill>
                    <a:srgbClr val="C00000"/>
                  </a:solidFill>
                  <a:latin typeface="Times New Roman" panose="02020603050405020304" pitchFamily="18" charset="0"/>
                </a:rPr>
                <a:t>level index+1</a:t>
              </a:r>
            </a:p>
          </p:txBody>
        </p:sp>
        <p:cxnSp>
          <p:nvCxnSpPr>
            <p:cNvPr id="118" name="直線單箭頭接點 117"/>
            <p:cNvCxnSpPr/>
            <p:nvPr/>
          </p:nvCxnSpPr>
          <p:spPr>
            <a:xfrm rot="5400000" flipH="1" flipV="1">
              <a:off x="2189" y="2829"/>
              <a:ext cx="204" cy="1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矩形 118"/>
            <p:cNvSpPr/>
            <p:nvPr/>
          </p:nvSpPr>
          <p:spPr>
            <a:xfrm>
              <a:off x="2131" y="2976"/>
              <a:ext cx="318" cy="136"/>
            </a:xfrm>
            <a:prstGeom prst="rect">
              <a:avLst/>
            </a:prstGeom>
            <a:noFill/>
            <a:ln w="952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</p:grpSp>
      <p:cxnSp>
        <p:nvCxnSpPr>
          <p:cNvPr id="33" name="直線單箭頭接點 32"/>
          <p:cNvCxnSpPr/>
          <p:nvPr/>
        </p:nvCxnSpPr>
        <p:spPr>
          <a:xfrm>
            <a:off x="2016125" y="3860800"/>
            <a:ext cx="682625" cy="1588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69" name="Text Box 121"/>
          <p:cNvSpPr txBox="1">
            <a:spLocks noChangeArrowheads="1"/>
          </p:cNvSpPr>
          <p:nvPr/>
        </p:nvSpPr>
        <p:spPr bwMode="auto">
          <a:xfrm>
            <a:off x="5651500" y="3681413"/>
            <a:ext cx="15843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 Exactly Match</a:t>
            </a:r>
          </a:p>
        </p:txBody>
      </p:sp>
      <p:grpSp>
        <p:nvGrpSpPr>
          <p:cNvPr id="33802" name="群組 355"/>
          <p:cNvGrpSpPr>
            <a:grpSpLocks/>
          </p:cNvGrpSpPr>
          <p:nvPr/>
        </p:nvGrpSpPr>
        <p:grpSpPr bwMode="auto">
          <a:xfrm>
            <a:off x="5543550" y="4652963"/>
            <a:ext cx="863600" cy="276225"/>
            <a:chOff x="7380945" y="4905164"/>
            <a:chExt cx="863600" cy="276225"/>
          </a:xfrm>
        </p:grpSpPr>
        <p:sp>
          <p:nvSpPr>
            <p:cNvPr id="73" name="右大括弧 72"/>
            <p:cNvSpPr/>
            <p:nvPr/>
          </p:nvSpPr>
          <p:spPr>
            <a:xfrm>
              <a:off x="7380945" y="4941676"/>
              <a:ext cx="179388" cy="215900"/>
            </a:xfrm>
            <a:prstGeom prst="rightBrac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33897" name="文字方塊 225"/>
            <p:cNvSpPr txBox="1">
              <a:spLocks noChangeArrowheads="1"/>
            </p:cNvSpPr>
            <p:nvPr/>
          </p:nvSpPr>
          <p:spPr bwMode="auto">
            <a:xfrm>
              <a:off x="7560332" y="4905164"/>
              <a:ext cx="68421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Level 3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3803" name="群組 354"/>
          <p:cNvGrpSpPr>
            <a:grpSpLocks/>
          </p:cNvGrpSpPr>
          <p:nvPr/>
        </p:nvGrpSpPr>
        <p:grpSpPr bwMode="auto">
          <a:xfrm>
            <a:off x="5543550" y="4905375"/>
            <a:ext cx="863600" cy="276225"/>
            <a:chOff x="7380312" y="4653136"/>
            <a:chExt cx="864233" cy="276225"/>
          </a:xfrm>
        </p:grpSpPr>
        <p:sp>
          <p:nvSpPr>
            <p:cNvPr id="33894" name="文字方塊 222"/>
            <p:cNvSpPr txBox="1">
              <a:spLocks noChangeArrowheads="1"/>
            </p:cNvSpPr>
            <p:nvPr/>
          </p:nvSpPr>
          <p:spPr bwMode="auto">
            <a:xfrm>
              <a:off x="7560332" y="4653136"/>
              <a:ext cx="68421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Level 4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  <p:sp>
          <p:nvSpPr>
            <p:cNvPr id="77" name="右大括弧 76"/>
            <p:cNvSpPr/>
            <p:nvPr/>
          </p:nvSpPr>
          <p:spPr>
            <a:xfrm>
              <a:off x="7380312" y="4689649"/>
              <a:ext cx="179519" cy="215900"/>
            </a:xfrm>
            <a:prstGeom prst="rightBrac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</p:grpSp>
      <p:grpSp>
        <p:nvGrpSpPr>
          <p:cNvPr id="33804" name="群組 120"/>
          <p:cNvGrpSpPr>
            <a:grpSpLocks/>
          </p:cNvGrpSpPr>
          <p:nvPr/>
        </p:nvGrpSpPr>
        <p:grpSpPr bwMode="auto">
          <a:xfrm>
            <a:off x="5543550" y="2781300"/>
            <a:ext cx="863600" cy="935038"/>
            <a:chOff x="7380312" y="2781329"/>
            <a:chExt cx="864221" cy="466176"/>
          </a:xfrm>
        </p:grpSpPr>
        <p:sp>
          <p:nvSpPr>
            <p:cNvPr id="79" name="右大括弧 78"/>
            <p:cNvSpPr/>
            <p:nvPr/>
          </p:nvSpPr>
          <p:spPr>
            <a:xfrm>
              <a:off x="7380312" y="2781329"/>
              <a:ext cx="179517" cy="466176"/>
            </a:xfrm>
            <a:prstGeom prst="rightBrac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33893" name="文字方塊 86"/>
            <p:cNvSpPr txBox="1">
              <a:spLocks noChangeArrowheads="1"/>
            </p:cNvSpPr>
            <p:nvPr/>
          </p:nvSpPr>
          <p:spPr bwMode="auto">
            <a:xfrm>
              <a:off x="7560457" y="2942698"/>
              <a:ext cx="684076" cy="1379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Level 1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3805" name="群組 356"/>
          <p:cNvGrpSpPr>
            <a:grpSpLocks/>
          </p:cNvGrpSpPr>
          <p:nvPr/>
        </p:nvGrpSpPr>
        <p:grpSpPr bwMode="auto">
          <a:xfrm>
            <a:off x="5543550" y="4184650"/>
            <a:ext cx="863600" cy="468313"/>
            <a:chOff x="7380289" y="4923060"/>
            <a:chExt cx="864232" cy="244746"/>
          </a:xfrm>
        </p:grpSpPr>
        <p:sp>
          <p:nvSpPr>
            <p:cNvPr id="82" name="右大括弧 81"/>
            <p:cNvSpPr/>
            <p:nvPr/>
          </p:nvSpPr>
          <p:spPr>
            <a:xfrm>
              <a:off x="7380289" y="4923060"/>
              <a:ext cx="179519" cy="244746"/>
            </a:xfrm>
            <a:prstGeom prst="rightBrac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33891" name="文字方塊 88"/>
            <p:cNvSpPr txBox="1">
              <a:spLocks noChangeArrowheads="1"/>
            </p:cNvSpPr>
            <p:nvPr/>
          </p:nvSpPr>
          <p:spPr bwMode="auto">
            <a:xfrm>
              <a:off x="7559808" y="4980306"/>
              <a:ext cx="684713" cy="1435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Level 2</a:t>
              </a:r>
              <a:endParaRPr lang="zh-TW" altLang="en-US" sz="1200">
                <a:latin typeface="Times New Roman" panose="02020603050405020304" pitchFamily="18" charset="0"/>
              </a:endParaRPr>
            </a:p>
          </p:txBody>
        </p:sp>
      </p:grpSp>
      <p:sp>
        <p:nvSpPr>
          <p:cNvPr id="88" name="Oval 164"/>
          <p:cNvSpPr>
            <a:spLocks noChangeArrowheads="1"/>
          </p:cNvSpPr>
          <p:nvPr/>
        </p:nvSpPr>
        <p:spPr bwMode="auto">
          <a:xfrm>
            <a:off x="4716463" y="4221163"/>
            <a:ext cx="179387" cy="179387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2" name="文字方塊 91"/>
          <p:cNvSpPr txBox="1">
            <a:spLocks noChangeArrowheads="1"/>
          </p:cNvSpPr>
          <p:nvPr/>
        </p:nvSpPr>
        <p:spPr bwMode="auto">
          <a:xfrm>
            <a:off x="971550" y="2744788"/>
            <a:ext cx="16557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Finding parent</a:t>
            </a: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3" name="文字方塊 77"/>
          <p:cNvSpPr txBox="1">
            <a:spLocks noChangeArrowheads="1"/>
          </p:cNvSpPr>
          <p:nvPr/>
        </p:nvSpPr>
        <p:spPr bwMode="auto">
          <a:xfrm>
            <a:off x="431800" y="3681413"/>
            <a:ext cx="12239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110X</a:t>
            </a:r>
            <a:r>
              <a:rPr lang="en-US" altLang="zh-TW" sz="1800">
                <a:solidFill>
                  <a:srgbClr val="990033"/>
                </a:solidFill>
                <a:latin typeface="Times New Roman" panose="02020603050405020304" pitchFamily="18" charset="0"/>
              </a:rPr>
              <a:t>011</a:t>
            </a:r>
            <a:endParaRPr lang="zh-TW" altLang="en-US" sz="1800">
              <a:solidFill>
                <a:srgbClr val="9900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99" name="Text Box 121"/>
          <p:cNvSpPr txBox="1">
            <a:spLocks noChangeArrowheads="1"/>
          </p:cNvSpPr>
          <p:nvPr/>
        </p:nvSpPr>
        <p:spPr bwMode="auto">
          <a:xfrm>
            <a:off x="5651500" y="3681413"/>
            <a:ext cx="1403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 Has parent</a:t>
            </a:r>
          </a:p>
        </p:txBody>
      </p:sp>
      <p:sp>
        <p:nvSpPr>
          <p:cNvPr id="100" name="文字方塊 99"/>
          <p:cNvSpPr txBox="1">
            <a:spLocks noChangeArrowheads="1"/>
          </p:cNvSpPr>
          <p:nvPr/>
        </p:nvSpPr>
        <p:spPr bwMode="auto">
          <a:xfrm>
            <a:off x="4643438" y="4616450"/>
            <a:ext cx="288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C00000"/>
                </a:solidFill>
                <a:latin typeface="Times New Roman" panose="02020603050405020304" pitchFamily="18" charset="0"/>
              </a:rPr>
              <a:t>P</a:t>
            </a:r>
            <a:endParaRPr lang="zh-TW" altLang="en-US" sz="18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" name="文字方塊 101"/>
          <p:cNvSpPr txBox="1">
            <a:spLocks noChangeArrowheads="1"/>
          </p:cNvSpPr>
          <p:nvPr/>
        </p:nvSpPr>
        <p:spPr bwMode="auto">
          <a:xfrm>
            <a:off x="4643438" y="4365625"/>
            <a:ext cx="288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FFC000"/>
                </a:solidFill>
                <a:latin typeface="Times New Roman" panose="02020603050405020304" pitchFamily="18" charset="0"/>
              </a:rPr>
              <a:t>S</a:t>
            </a:r>
            <a:endParaRPr lang="zh-TW" altLang="en-US" sz="1800">
              <a:solidFill>
                <a:srgbClr val="FFC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Line 137"/>
          <p:cNvSpPr>
            <a:spLocks noChangeShapeType="1"/>
          </p:cNvSpPr>
          <p:nvPr/>
        </p:nvSpPr>
        <p:spPr bwMode="auto">
          <a:xfrm>
            <a:off x="7885113" y="2168525"/>
            <a:ext cx="565150" cy="0"/>
          </a:xfrm>
          <a:prstGeom prst="line">
            <a:avLst/>
          </a:prstGeom>
          <a:noFill/>
          <a:ln w="254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grpSp>
        <p:nvGrpSpPr>
          <p:cNvPr id="12" name="群組 112"/>
          <p:cNvGrpSpPr>
            <a:grpSpLocks/>
          </p:cNvGrpSpPr>
          <p:nvPr/>
        </p:nvGrpSpPr>
        <p:grpSpPr bwMode="auto">
          <a:xfrm>
            <a:off x="5076825" y="1592263"/>
            <a:ext cx="3527425" cy="757237"/>
            <a:chOff x="5076056" y="1592796"/>
            <a:chExt cx="3528951" cy="756159"/>
          </a:xfrm>
        </p:grpSpPr>
        <p:sp>
          <p:nvSpPr>
            <p:cNvPr id="33880" name="Line 134"/>
            <p:cNvSpPr>
              <a:spLocks noChangeShapeType="1"/>
            </p:cNvSpPr>
            <p:nvPr/>
          </p:nvSpPr>
          <p:spPr bwMode="auto">
            <a:xfrm>
              <a:off x="6407907" y="2347367"/>
              <a:ext cx="21971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81" name="Line 135"/>
            <p:cNvSpPr>
              <a:spLocks noChangeShapeType="1"/>
            </p:cNvSpPr>
            <p:nvPr/>
          </p:nvSpPr>
          <p:spPr bwMode="auto">
            <a:xfrm>
              <a:off x="6407907" y="1772692"/>
              <a:ext cx="2136775" cy="0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82" name="Line 136"/>
            <p:cNvSpPr>
              <a:spLocks noChangeShapeType="1"/>
            </p:cNvSpPr>
            <p:nvPr/>
          </p:nvSpPr>
          <p:spPr bwMode="auto">
            <a:xfrm>
              <a:off x="6876256" y="2168860"/>
              <a:ext cx="690563" cy="0"/>
            </a:xfrm>
            <a:prstGeom prst="line">
              <a:avLst/>
            </a:prstGeom>
            <a:noFill/>
            <a:ln w="25400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83" name="Line 143"/>
            <p:cNvSpPr>
              <a:spLocks noChangeShapeType="1"/>
            </p:cNvSpPr>
            <p:nvPr/>
          </p:nvSpPr>
          <p:spPr bwMode="auto">
            <a:xfrm>
              <a:off x="6407907" y="2023517"/>
              <a:ext cx="4683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84" name="Line 144"/>
            <p:cNvSpPr>
              <a:spLocks noChangeShapeType="1"/>
            </p:cNvSpPr>
            <p:nvPr/>
          </p:nvSpPr>
          <p:spPr bwMode="auto">
            <a:xfrm>
              <a:off x="7560432" y="2023517"/>
              <a:ext cx="10080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85" name="Line 146"/>
            <p:cNvSpPr>
              <a:spLocks noChangeShapeType="1"/>
            </p:cNvSpPr>
            <p:nvPr/>
          </p:nvSpPr>
          <p:spPr bwMode="auto">
            <a:xfrm flipH="1" flipV="1">
              <a:off x="6876218" y="1628229"/>
              <a:ext cx="37" cy="648642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86" name="Line 147"/>
            <p:cNvSpPr>
              <a:spLocks noChangeShapeType="1"/>
            </p:cNvSpPr>
            <p:nvPr/>
          </p:nvSpPr>
          <p:spPr bwMode="auto">
            <a:xfrm flipV="1">
              <a:off x="7560332" y="1628229"/>
              <a:ext cx="100" cy="648642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87" name="Text Box 149"/>
            <p:cNvSpPr txBox="1">
              <a:spLocks noChangeArrowheads="1"/>
            </p:cNvSpPr>
            <p:nvPr/>
          </p:nvSpPr>
          <p:spPr bwMode="auto">
            <a:xfrm>
              <a:off x="5076056" y="1880828"/>
              <a:ext cx="140415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(C)’s Difference set</a:t>
              </a:r>
            </a:p>
          </p:txBody>
        </p:sp>
        <p:sp>
          <p:nvSpPr>
            <p:cNvPr id="33888" name="文字方塊 102"/>
            <p:cNvSpPr txBox="1">
              <a:spLocks noChangeArrowheads="1"/>
            </p:cNvSpPr>
            <p:nvPr/>
          </p:nvSpPr>
          <p:spPr bwMode="auto">
            <a:xfrm>
              <a:off x="6012160" y="1592796"/>
              <a:ext cx="50405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>
                  <a:solidFill>
                    <a:srgbClr val="C00000"/>
                  </a:solidFill>
                  <a:latin typeface="Times New Roman" panose="02020603050405020304" pitchFamily="18" charset="0"/>
                </a:rPr>
                <a:t>(C)</a:t>
              </a:r>
              <a:endParaRPr lang="zh-TW" altLang="en-US" sz="1600">
                <a:solidFill>
                  <a:srgbClr val="C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3889" name="文字方塊 103"/>
            <p:cNvSpPr txBox="1">
              <a:spLocks noChangeArrowheads="1"/>
            </p:cNvSpPr>
            <p:nvPr/>
          </p:nvSpPr>
          <p:spPr bwMode="auto">
            <a:xfrm>
              <a:off x="6480212" y="1988840"/>
              <a:ext cx="50405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>
                  <a:solidFill>
                    <a:srgbClr val="00B050"/>
                  </a:solidFill>
                  <a:latin typeface="Times New Roman" panose="02020603050405020304" pitchFamily="18" charset="0"/>
                </a:rPr>
                <a:t>(G)</a:t>
              </a:r>
              <a:endParaRPr lang="zh-TW" altLang="en-US" sz="1600">
                <a:solidFill>
                  <a:srgbClr val="00B05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3" name="Group 116"/>
          <p:cNvGrpSpPr>
            <a:grpSpLocks/>
          </p:cNvGrpSpPr>
          <p:nvPr/>
        </p:nvGrpSpPr>
        <p:grpSpPr bwMode="auto">
          <a:xfrm>
            <a:off x="755650" y="3105150"/>
            <a:ext cx="1260475" cy="863600"/>
            <a:chOff x="1973" y="2568"/>
            <a:chExt cx="794" cy="544"/>
          </a:xfrm>
        </p:grpSpPr>
        <p:sp>
          <p:nvSpPr>
            <p:cNvPr id="33877" name="Text Box 23"/>
            <p:cNvSpPr txBox="1">
              <a:spLocks noChangeArrowheads="1"/>
            </p:cNvSpPr>
            <p:nvPr/>
          </p:nvSpPr>
          <p:spPr bwMode="auto">
            <a:xfrm>
              <a:off x="1973" y="2568"/>
              <a:ext cx="79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 i="1">
                  <a:solidFill>
                    <a:srgbClr val="C00000"/>
                  </a:solidFill>
                  <a:latin typeface="Times New Roman" panose="02020603050405020304" pitchFamily="18" charset="0"/>
                </a:rPr>
                <a:t>level index-1</a:t>
              </a:r>
            </a:p>
          </p:txBody>
        </p:sp>
        <p:cxnSp>
          <p:nvCxnSpPr>
            <p:cNvPr id="109" name="直線單箭頭接點 108"/>
            <p:cNvCxnSpPr/>
            <p:nvPr/>
          </p:nvCxnSpPr>
          <p:spPr>
            <a:xfrm rot="5400000" flipH="1" flipV="1">
              <a:off x="2189" y="2829"/>
              <a:ext cx="204" cy="1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矩形 109"/>
            <p:cNvSpPr/>
            <p:nvPr/>
          </p:nvSpPr>
          <p:spPr>
            <a:xfrm>
              <a:off x="2131" y="2976"/>
              <a:ext cx="318" cy="136"/>
            </a:xfrm>
            <a:prstGeom prst="rect">
              <a:avLst/>
            </a:prstGeom>
            <a:noFill/>
            <a:ln w="952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</p:grpSp>
      <p:sp>
        <p:nvSpPr>
          <p:cNvPr id="111" name="Text Box 121"/>
          <p:cNvSpPr txBox="1">
            <a:spLocks noChangeArrowheads="1"/>
          </p:cNvSpPr>
          <p:nvPr/>
        </p:nvSpPr>
        <p:spPr bwMode="auto">
          <a:xfrm>
            <a:off x="5651500" y="3681413"/>
            <a:ext cx="1403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 Has sibling</a:t>
            </a:r>
          </a:p>
        </p:txBody>
      </p:sp>
      <p:sp>
        <p:nvSpPr>
          <p:cNvPr id="112" name="文字方塊 111"/>
          <p:cNvSpPr txBox="1">
            <a:spLocks noChangeArrowheads="1"/>
          </p:cNvSpPr>
          <p:nvPr/>
        </p:nvSpPr>
        <p:spPr bwMode="auto">
          <a:xfrm>
            <a:off x="7524750" y="1989138"/>
            <a:ext cx="5032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solidFill>
                  <a:srgbClr val="FFC000"/>
                </a:solidFill>
                <a:latin typeface="Times New Roman" panose="02020603050405020304" pitchFamily="18" charset="0"/>
              </a:rPr>
              <a:t>(F)</a:t>
            </a:r>
            <a:endParaRPr lang="zh-TW" altLang="en-US" sz="1600">
              <a:solidFill>
                <a:srgbClr val="FFC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0" name="文字方塊 77"/>
          <p:cNvSpPr txBox="1">
            <a:spLocks noChangeArrowheads="1"/>
          </p:cNvSpPr>
          <p:nvPr/>
        </p:nvSpPr>
        <p:spPr bwMode="auto">
          <a:xfrm>
            <a:off x="431800" y="3681413"/>
            <a:ext cx="1116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110X</a:t>
            </a:r>
            <a:endParaRPr lang="zh-TW" altLang="en-US" sz="1800">
              <a:solidFill>
                <a:srgbClr val="9900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4" name="Line 142"/>
          <p:cNvSpPr>
            <a:spLocks noChangeShapeType="1"/>
          </p:cNvSpPr>
          <p:nvPr/>
        </p:nvSpPr>
        <p:spPr bwMode="auto">
          <a:xfrm>
            <a:off x="2987675" y="4329113"/>
            <a:ext cx="2808288" cy="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grpSp>
        <p:nvGrpSpPr>
          <p:cNvPr id="14" name="Group 156"/>
          <p:cNvGrpSpPr>
            <a:grpSpLocks/>
          </p:cNvGrpSpPr>
          <p:nvPr/>
        </p:nvGrpSpPr>
        <p:grpSpPr bwMode="auto">
          <a:xfrm>
            <a:off x="2771775" y="4329113"/>
            <a:ext cx="2520950" cy="1374775"/>
            <a:chOff x="1201" y="2546"/>
            <a:chExt cx="1588" cy="866"/>
          </a:xfrm>
        </p:grpSpPr>
        <p:sp>
          <p:nvSpPr>
            <p:cNvPr id="33875" name="Line 154"/>
            <p:cNvSpPr>
              <a:spLocks noChangeShapeType="1"/>
            </p:cNvSpPr>
            <p:nvPr/>
          </p:nvSpPr>
          <p:spPr bwMode="auto">
            <a:xfrm flipV="1">
              <a:off x="1406" y="2546"/>
              <a:ext cx="0" cy="7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76" name="Text Box 155"/>
            <p:cNvSpPr txBox="1">
              <a:spLocks noChangeArrowheads="1"/>
            </p:cNvSpPr>
            <p:nvPr/>
          </p:nvSpPr>
          <p:spPr bwMode="auto">
            <a:xfrm>
              <a:off x="1201" y="3181"/>
              <a:ext cx="15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</a:rPr>
                <a:t>has sibling, delete simply</a:t>
              </a:r>
            </a:p>
          </p:txBody>
        </p:sp>
      </p:grpSp>
      <p:grpSp>
        <p:nvGrpSpPr>
          <p:cNvPr id="15" name="Group 153"/>
          <p:cNvGrpSpPr>
            <a:grpSpLocks/>
          </p:cNvGrpSpPr>
          <p:nvPr/>
        </p:nvGrpSpPr>
        <p:grpSpPr bwMode="auto">
          <a:xfrm>
            <a:off x="5508625" y="1484313"/>
            <a:ext cx="3168650" cy="1677987"/>
            <a:chOff x="3560" y="1071"/>
            <a:chExt cx="1996" cy="1057"/>
          </a:xfrm>
        </p:grpSpPr>
        <p:grpSp>
          <p:nvGrpSpPr>
            <p:cNvPr id="33862" name="Group 150"/>
            <p:cNvGrpSpPr>
              <a:grpSpLocks/>
            </p:cNvGrpSpPr>
            <p:nvPr/>
          </p:nvGrpSpPr>
          <p:grpSpPr bwMode="auto">
            <a:xfrm>
              <a:off x="3696" y="1434"/>
              <a:ext cx="1633" cy="694"/>
              <a:chOff x="3674" y="1049"/>
              <a:chExt cx="1633" cy="694"/>
            </a:xfrm>
          </p:grpSpPr>
          <p:grpSp>
            <p:nvGrpSpPr>
              <p:cNvPr id="33864" name="Group 149"/>
              <p:cNvGrpSpPr>
                <a:grpSpLocks/>
              </p:cNvGrpSpPr>
              <p:nvPr/>
            </p:nvGrpSpPr>
            <p:grpSpPr bwMode="auto">
              <a:xfrm>
                <a:off x="3674" y="1049"/>
                <a:ext cx="1633" cy="694"/>
                <a:chOff x="3674" y="1049"/>
                <a:chExt cx="1633" cy="694"/>
              </a:xfrm>
            </p:grpSpPr>
            <p:sp>
              <p:nvSpPr>
                <p:cNvPr id="33866" name="Rectangle 41"/>
                <p:cNvSpPr>
                  <a:spLocks noChangeArrowheads="1"/>
                </p:cNvSpPr>
                <p:nvPr/>
              </p:nvSpPr>
              <p:spPr bwMode="auto">
                <a:xfrm>
                  <a:off x="3674" y="1049"/>
                  <a:ext cx="363" cy="14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/>
                </a:p>
              </p:txBody>
            </p:sp>
            <p:sp>
              <p:nvSpPr>
                <p:cNvPr id="33867" name="Rectangle 42"/>
                <p:cNvSpPr>
                  <a:spLocks noChangeArrowheads="1"/>
                </p:cNvSpPr>
                <p:nvPr/>
              </p:nvSpPr>
              <p:spPr bwMode="auto">
                <a:xfrm>
                  <a:off x="4037" y="1049"/>
                  <a:ext cx="203" cy="14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/>
                </a:p>
              </p:txBody>
            </p:sp>
            <p:sp>
              <p:nvSpPr>
                <p:cNvPr id="33868" name="Line 39"/>
                <p:cNvSpPr>
                  <a:spLocks noChangeShapeType="1"/>
                </p:cNvSpPr>
                <p:nvPr/>
              </p:nvSpPr>
              <p:spPr bwMode="auto">
                <a:xfrm>
                  <a:off x="4150" y="1118"/>
                  <a:ext cx="295" cy="2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869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4853" y="1570"/>
                  <a:ext cx="454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>
                      <a:latin typeface="Times New Roman" panose="02020603050405020304" pitchFamily="18" charset="0"/>
                    </a:rPr>
                    <a:t>NULL</a:t>
                  </a:r>
                </a:p>
              </p:txBody>
            </p:sp>
            <p:sp>
              <p:nvSpPr>
                <p:cNvPr id="33870" name="Rectangle 41"/>
                <p:cNvSpPr>
                  <a:spLocks noChangeArrowheads="1"/>
                </p:cNvSpPr>
                <p:nvPr/>
              </p:nvSpPr>
              <p:spPr bwMode="auto">
                <a:xfrm>
                  <a:off x="4263" y="1366"/>
                  <a:ext cx="431" cy="14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/>
                </a:p>
              </p:txBody>
            </p:sp>
            <p:sp>
              <p:nvSpPr>
                <p:cNvPr id="33871" name="Rectangle 42"/>
                <p:cNvSpPr>
                  <a:spLocks noChangeArrowheads="1"/>
                </p:cNvSpPr>
                <p:nvPr/>
              </p:nvSpPr>
              <p:spPr bwMode="auto">
                <a:xfrm>
                  <a:off x="4694" y="1366"/>
                  <a:ext cx="203" cy="14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/>
                </a:p>
              </p:txBody>
            </p:sp>
            <p:grpSp>
              <p:nvGrpSpPr>
                <p:cNvPr id="33872" name="Group 143"/>
                <p:cNvGrpSpPr>
                  <a:grpSpLocks/>
                </p:cNvGrpSpPr>
                <p:nvPr/>
              </p:nvGrpSpPr>
              <p:grpSpPr bwMode="auto">
                <a:xfrm>
                  <a:off x="4808" y="1434"/>
                  <a:ext cx="204" cy="136"/>
                  <a:chOff x="4921" y="1797"/>
                  <a:chExt cx="204" cy="136"/>
                </a:xfrm>
              </p:grpSpPr>
              <p:sp>
                <p:nvSpPr>
                  <p:cNvPr id="33873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5125" y="1797"/>
                    <a:ext cx="0" cy="13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3874" name="Line 57"/>
                  <p:cNvSpPr>
                    <a:spLocks noChangeShapeType="1"/>
                  </p:cNvSpPr>
                  <p:nvPr/>
                </p:nvSpPr>
                <p:spPr bwMode="auto">
                  <a:xfrm>
                    <a:off x="4921" y="1797"/>
                    <a:ext cx="20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  <p:sp>
            <p:nvSpPr>
              <p:cNvPr id="33865" name="Text Box 52"/>
              <p:cNvSpPr txBox="1">
                <a:spLocks noChangeArrowheads="1"/>
              </p:cNvSpPr>
              <p:nvPr/>
            </p:nvSpPr>
            <p:spPr bwMode="auto">
              <a:xfrm>
                <a:off x="4263" y="1344"/>
                <a:ext cx="453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0x0110</a:t>
                </a:r>
              </a:p>
            </p:txBody>
          </p:sp>
        </p:grpSp>
        <p:sp>
          <p:nvSpPr>
            <p:cNvPr id="33863" name="Text Box 152"/>
            <p:cNvSpPr txBox="1">
              <a:spLocks noChangeArrowheads="1"/>
            </p:cNvSpPr>
            <p:nvPr/>
          </p:nvSpPr>
          <p:spPr bwMode="auto">
            <a:xfrm>
              <a:off x="3560" y="1071"/>
              <a:ext cx="19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8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The free list of level 2</a:t>
              </a:r>
            </a:p>
          </p:txBody>
        </p:sp>
      </p:grpSp>
      <p:sp>
        <p:nvSpPr>
          <p:cNvPr id="135" name="文字方塊 134"/>
          <p:cNvSpPr txBox="1">
            <a:spLocks noChangeArrowheads="1"/>
          </p:cNvSpPr>
          <p:nvPr/>
        </p:nvSpPr>
        <p:spPr bwMode="auto">
          <a:xfrm>
            <a:off x="827088" y="2024063"/>
            <a:ext cx="16557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Finding sibling</a:t>
            </a: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106" name="文字方塊 77"/>
          <p:cNvSpPr txBox="1">
            <a:spLocks noChangeArrowheads="1"/>
          </p:cNvSpPr>
          <p:nvPr/>
        </p:nvSpPr>
        <p:spPr bwMode="auto">
          <a:xfrm>
            <a:off x="431800" y="3681413"/>
            <a:ext cx="1189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111X</a:t>
            </a:r>
            <a:r>
              <a:rPr lang="en-US" altLang="zh-TW" sz="1800">
                <a:solidFill>
                  <a:srgbClr val="990033"/>
                </a:solidFill>
                <a:latin typeface="Times New Roman" panose="02020603050405020304" pitchFamily="18" charset="0"/>
              </a:rPr>
              <a:t>010</a:t>
            </a:r>
            <a:endParaRPr lang="zh-TW" altLang="en-US" sz="1800">
              <a:solidFill>
                <a:srgbClr val="9900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758" name="文字方塊 77"/>
          <p:cNvSpPr txBox="1">
            <a:spLocks noChangeArrowheads="1"/>
          </p:cNvSpPr>
          <p:nvPr/>
        </p:nvSpPr>
        <p:spPr bwMode="auto">
          <a:xfrm>
            <a:off x="431800" y="3681413"/>
            <a:ext cx="1116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111X</a:t>
            </a:r>
            <a:endParaRPr lang="zh-TW" altLang="en-US" sz="1800">
              <a:solidFill>
                <a:srgbClr val="990033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3824" name="群組 181"/>
          <p:cNvGrpSpPr>
            <a:grpSpLocks/>
          </p:cNvGrpSpPr>
          <p:nvPr/>
        </p:nvGrpSpPr>
        <p:grpSpPr bwMode="auto">
          <a:xfrm>
            <a:off x="5003800" y="5337175"/>
            <a:ext cx="3313113" cy="1384300"/>
            <a:chOff x="5004050" y="5337212"/>
            <a:chExt cx="3313113" cy="1384094"/>
          </a:xfrm>
        </p:grpSpPr>
        <p:grpSp>
          <p:nvGrpSpPr>
            <p:cNvPr id="33826" name="Group 353"/>
            <p:cNvGrpSpPr>
              <a:grpSpLocks/>
            </p:cNvGrpSpPr>
            <p:nvPr/>
          </p:nvGrpSpPr>
          <p:grpSpPr bwMode="auto">
            <a:xfrm>
              <a:off x="5004050" y="5337212"/>
              <a:ext cx="3313113" cy="1384094"/>
              <a:chOff x="3220" y="2591"/>
              <a:chExt cx="1815" cy="795"/>
            </a:xfrm>
          </p:grpSpPr>
          <p:grpSp>
            <p:nvGrpSpPr>
              <p:cNvPr id="33828" name="Group 306"/>
              <p:cNvGrpSpPr>
                <a:grpSpLocks/>
              </p:cNvGrpSpPr>
              <p:nvPr/>
            </p:nvGrpSpPr>
            <p:grpSpPr bwMode="auto">
              <a:xfrm>
                <a:off x="3288" y="2815"/>
                <a:ext cx="1002" cy="571"/>
                <a:chOff x="7840" y="3586"/>
                <a:chExt cx="2179" cy="1262"/>
              </a:xfrm>
            </p:grpSpPr>
            <p:sp>
              <p:nvSpPr>
                <p:cNvPr id="33837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8623" y="4347"/>
                  <a:ext cx="613" cy="19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33838" name="Group 311"/>
                <p:cNvGrpSpPr>
                  <a:grpSpLocks/>
                </p:cNvGrpSpPr>
                <p:nvPr/>
              </p:nvGrpSpPr>
              <p:grpSpPr bwMode="auto">
                <a:xfrm>
                  <a:off x="7840" y="4546"/>
                  <a:ext cx="298" cy="302"/>
                  <a:chOff x="7930" y="5936"/>
                  <a:chExt cx="341" cy="340"/>
                </a:xfrm>
              </p:grpSpPr>
              <p:sp>
                <p:nvSpPr>
                  <p:cNvPr id="33860" name="Oval 312"/>
                  <p:cNvSpPr>
                    <a:spLocks noChangeArrowheads="1"/>
                  </p:cNvSpPr>
                  <p:nvPr/>
                </p:nvSpPr>
                <p:spPr bwMode="auto">
                  <a:xfrm>
                    <a:off x="7930" y="5936"/>
                    <a:ext cx="341" cy="34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zh-TW" altLang="en-US" sz="1800"/>
                  </a:p>
                </p:txBody>
              </p:sp>
              <p:sp>
                <p:nvSpPr>
                  <p:cNvPr id="33861" name="Text Box 3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32" y="5980"/>
                    <a:ext cx="162" cy="25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400" b="1">
                        <a:solidFill>
                          <a:srgbClr val="000000"/>
                        </a:solidFill>
                      </a:rPr>
                      <a:t>H</a:t>
                    </a:r>
                    <a:endParaRPr lang="en-US" altLang="zh-TW" sz="2400" b="1"/>
                  </a:p>
                </p:txBody>
              </p:sp>
            </p:grpSp>
            <p:grpSp>
              <p:nvGrpSpPr>
                <p:cNvPr id="33839" name="Group 314"/>
                <p:cNvGrpSpPr>
                  <a:grpSpLocks/>
                </p:cNvGrpSpPr>
                <p:nvPr/>
              </p:nvGrpSpPr>
              <p:grpSpPr bwMode="auto">
                <a:xfrm>
                  <a:off x="9108" y="4071"/>
                  <a:ext cx="297" cy="302"/>
                  <a:chOff x="9387" y="5941"/>
                  <a:chExt cx="341" cy="340"/>
                </a:xfrm>
              </p:grpSpPr>
              <p:sp>
                <p:nvSpPr>
                  <p:cNvPr id="33858" name="Oval 315"/>
                  <p:cNvSpPr>
                    <a:spLocks noChangeArrowheads="1"/>
                  </p:cNvSpPr>
                  <p:nvPr/>
                </p:nvSpPr>
                <p:spPr bwMode="auto">
                  <a:xfrm>
                    <a:off x="9387" y="5941"/>
                    <a:ext cx="341" cy="34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zh-TW" altLang="en-US" sz="1800"/>
                  </a:p>
                </p:txBody>
              </p:sp>
              <p:sp>
                <p:nvSpPr>
                  <p:cNvPr id="33859" name="Text Box 3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436" y="5992"/>
                    <a:ext cx="162" cy="25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400" b="1">
                        <a:solidFill>
                          <a:srgbClr val="000000"/>
                        </a:solidFill>
                      </a:rPr>
                      <a:t>G</a:t>
                    </a:r>
                    <a:endParaRPr lang="en-US" altLang="zh-TW" sz="2400" b="1"/>
                  </a:p>
                </p:txBody>
              </p:sp>
            </p:grpSp>
            <p:grpSp>
              <p:nvGrpSpPr>
                <p:cNvPr id="33840" name="Group 317"/>
                <p:cNvGrpSpPr>
                  <a:grpSpLocks/>
                </p:cNvGrpSpPr>
                <p:nvPr/>
              </p:nvGrpSpPr>
              <p:grpSpPr bwMode="auto">
                <a:xfrm>
                  <a:off x="8466" y="4546"/>
                  <a:ext cx="299" cy="302"/>
                  <a:chOff x="7930" y="5936"/>
                  <a:chExt cx="341" cy="340"/>
                </a:xfrm>
              </p:grpSpPr>
              <p:sp>
                <p:nvSpPr>
                  <p:cNvPr id="33856" name="Oval 318"/>
                  <p:cNvSpPr>
                    <a:spLocks noChangeArrowheads="1"/>
                  </p:cNvSpPr>
                  <p:nvPr/>
                </p:nvSpPr>
                <p:spPr bwMode="auto">
                  <a:xfrm>
                    <a:off x="7930" y="5936"/>
                    <a:ext cx="341" cy="34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zh-TW" altLang="en-US" sz="1800"/>
                  </a:p>
                </p:txBody>
              </p:sp>
              <p:sp>
                <p:nvSpPr>
                  <p:cNvPr id="33857" name="Text Box 3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32" y="5980"/>
                    <a:ext cx="162" cy="25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400" b="1"/>
                      <a:t>A</a:t>
                    </a:r>
                    <a:endParaRPr lang="en-US" altLang="zh-TW" sz="2400" b="1"/>
                  </a:p>
                </p:txBody>
              </p:sp>
            </p:grpSp>
            <p:grpSp>
              <p:nvGrpSpPr>
                <p:cNvPr id="33841" name="Group 320"/>
                <p:cNvGrpSpPr>
                  <a:grpSpLocks/>
                </p:cNvGrpSpPr>
                <p:nvPr/>
              </p:nvGrpSpPr>
              <p:grpSpPr bwMode="auto">
                <a:xfrm>
                  <a:off x="9092" y="4546"/>
                  <a:ext cx="297" cy="302"/>
                  <a:chOff x="7930" y="5936"/>
                  <a:chExt cx="341" cy="340"/>
                </a:xfrm>
              </p:grpSpPr>
              <p:sp>
                <p:nvSpPr>
                  <p:cNvPr id="33854" name="Oval 321"/>
                  <p:cNvSpPr>
                    <a:spLocks noChangeArrowheads="1"/>
                  </p:cNvSpPr>
                  <p:nvPr/>
                </p:nvSpPr>
                <p:spPr bwMode="auto">
                  <a:xfrm>
                    <a:off x="7930" y="5936"/>
                    <a:ext cx="341" cy="34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zh-TW" altLang="en-US" sz="1800"/>
                  </a:p>
                </p:txBody>
              </p:sp>
              <p:sp>
                <p:nvSpPr>
                  <p:cNvPr id="33855" name="Text Box 3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32" y="5980"/>
                    <a:ext cx="162" cy="25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400" b="1">
                        <a:solidFill>
                          <a:srgbClr val="000000"/>
                        </a:solidFill>
                      </a:rPr>
                      <a:t>D</a:t>
                    </a:r>
                    <a:endParaRPr lang="en-US" altLang="zh-TW" sz="2400" b="1"/>
                  </a:p>
                </p:txBody>
              </p:sp>
            </p:grpSp>
            <p:grpSp>
              <p:nvGrpSpPr>
                <p:cNvPr id="33842" name="Group 323"/>
                <p:cNvGrpSpPr>
                  <a:grpSpLocks/>
                </p:cNvGrpSpPr>
                <p:nvPr/>
              </p:nvGrpSpPr>
              <p:grpSpPr bwMode="auto">
                <a:xfrm>
                  <a:off x="9719" y="4546"/>
                  <a:ext cx="297" cy="302"/>
                  <a:chOff x="7930" y="5936"/>
                  <a:chExt cx="341" cy="340"/>
                </a:xfrm>
              </p:grpSpPr>
              <p:sp>
                <p:nvSpPr>
                  <p:cNvPr id="33852" name="Oval 324"/>
                  <p:cNvSpPr>
                    <a:spLocks noChangeArrowheads="1"/>
                  </p:cNvSpPr>
                  <p:nvPr/>
                </p:nvSpPr>
                <p:spPr bwMode="auto">
                  <a:xfrm>
                    <a:off x="7930" y="5936"/>
                    <a:ext cx="341" cy="34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zh-TW" altLang="en-US" sz="1800"/>
                  </a:p>
                </p:txBody>
              </p:sp>
              <p:sp>
                <p:nvSpPr>
                  <p:cNvPr id="33853" name="Text Box 3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32" y="5980"/>
                    <a:ext cx="162" cy="25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400" b="1"/>
                      <a:t>E</a:t>
                    </a:r>
                    <a:endParaRPr lang="en-US" altLang="zh-TW" sz="2400" b="1"/>
                  </a:p>
                </p:txBody>
              </p:sp>
            </p:grpSp>
            <p:grpSp>
              <p:nvGrpSpPr>
                <p:cNvPr id="33843" name="Group 326"/>
                <p:cNvGrpSpPr>
                  <a:grpSpLocks/>
                </p:cNvGrpSpPr>
                <p:nvPr/>
              </p:nvGrpSpPr>
              <p:grpSpPr bwMode="auto">
                <a:xfrm>
                  <a:off x="9719" y="4066"/>
                  <a:ext cx="300" cy="302"/>
                  <a:chOff x="7930" y="5936"/>
                  <a:chExt cx="341" cy="340"/>
                </a:xfrm>
              </p:grpSpPr>
              <p:sp>
                <p:nvSpPr>
                  <p:cNvPr id="33850" name="Oval 327"/>
                  <p:cNvSpPr>
                    <a:spLocks noChangeArrowheads="1"/>
                  </p:cNvSpPr>
                  <p:nvPr/>
                </p:nvSpPr>
                <p:spPr bwMode="auto">
                  <a:xfrm>
                    <a:off x="7930" y="5936"/>
                    <a:ext cx="341" cy="34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zh-TW" altLang="en-US" sz="1800"/>
                  </a:p>
                </p:txBody>
              </p:sp>
              <p:sp>
                <p:nvSpPr>
                  <p:cNvPr id="33851" name="Text Box 3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32" y="5980"/>
                    <a:ext cx="162" cy="25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400" b="1">
                        <a:solidFill>
                          <a:srgbClr val="000000"/>
                        </a:solidFill>
                      </a:rPr>
                      <a:t>F</a:t>
                    </a:r>
                    <a:endParaRPr lang="en-US" altLang="zh-TW" sz="2400" b="1"/>
                  </a:p>
                </p:txBody>
              </p:sp>
            </p:grpSp>
            <p:sp>
              <p:nvSpPr>
                <p:cNvPr id="33844" name="Line 330"/>
                <p:cNvSpPr>
                  <a:spLocks noChangeShapeType="1"/>
                </p:cNvSpPr>
                <p:nvPr/>
              </p:nvSpPr>
              <p:spPr bwMode="auto">
                <a:xfrm>
                  <a:off x="9875" y="3906"/>
                  <a:ext cx="0" cy="16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3845" name="Line 331"/>
                <p:cNvSpPr>
                  <a:spLocks noChangeShapeType="1"/>
                </p:cNvSpPr>
                <p:nvPr/>
              </p:nvSpPr>
              <p:spPr bwMode="auto">
                <a:xfrm>
                  <a:off x="9875" y="4386"/>
                  <a:ext cx="0" cy="16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33846" name="Group 333"/>
                <p:cNvGrpSpPr>
                  <a:grpSpLocks/>
                </p:cNvGrpSpPr>
                <p:nvPr/>
              </p:nvGrpSpPr>
              <p:grpSpPr bwMode="auto">
                <a:xfrm>
                  <a:off x="9719" y="3586"/>
                  <a:ext cx="296" cy="302"/>
                  <a:chOff x="5111" y="3522"/>
                  <a:chExt cx="296" cy="302"/>
                </a:xfrm>
              </p:grpSpPr>
              <p:sp>
                <p:nvSpPr>
                  <p:cNvPr id="33848" name="Oval 334"/>
                  <p:cNvSpPr>
                    <a:spLocks noChangeArrowheads="1"/>
                  </p:cNvSpPr>
                  <p:nvPr/>
                </p:nvSpPr>
                <p:spPr bwMode="auto">
                  <a:xfrm>
                    <a:off x="5111" y="3522"/>
                    <a:ext cx="296" cy="302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zh-TW" altLang="en-US" sz="1800"/>
                  </a:p>
                </p:txBody>
              </p:sp>
              <p:sp>
                <p:nvSpPr>
                  <p:cNvPr id="33849" name="Text Box 3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200" y="3561"/>
                    <a:ext cx="140" cy="2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400" b="1">
                        <a:solidFill>
                          <a:srgbClr val="000000"/>
                        </a:solidFill>
                      </a:rPr>
                      <a:t>C</a:t>
                    </a:r>
                    <a:endParaRPr lang="en-US" altLang="zh-TW" sz="2400" b="1"/>
                  </a:p>
                </p:txBody>
              </p:sp>
            </p:grpSp>
            <p:sp>
              <p:nvSpPr>
                <p:cNvPr id="33847" name="Line 337"/>
                <p:cNvSpPr>
                  <a:spLocks noChangeShapeType="1"/>
                </p:cNvSpPr>
                <p:nvPr/>
              </p:nvSpPr>
              <p:spPr bwMode="auto">
                <a:xfrm flipV="1">
                  <a:off x="9236" y="3887"/>
                  <a:ext cx="643" cy="18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33829" name="Line 343"/>
              <p:cNvSpPr>
                <a:spLocks noChangeShapeType="1"/>
              </p:cNvSpPr>
              <p:nvPr/>
            </p:nvSpPr>
            <p:spPr bwMode="auto">
              <a:xfrm>
                <a:off x="3243" y="3294"/>
                <a:ext cx="1247" cy="0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830" name="Line 344"/>
              <p:cNvSpPr>
                <a:spLocks noChangeShapeType="1"/>
              </p:cNvSpPr>
              <p:nvPr/>
            </p:nvSpPr>
            <p:spPr bwMode="auto">
              <a:xfrm>
                <a:off x="3259" y="3087"/>
                <a:ext cx="1247" cy="0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831" name="Line 345"/>
              <p:cNvSpPr>
                <a:spLocks noChangeShapeType="1"/>
              </p:cNvSpPr>
              <p:nvPr/>
            </p:nvSpPr>
            <p:spPr bwMode="auto">
              <a:xfrm>
                <a:off x="3243" y="2863"/>
                <a:ext cx="1247" cy="0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832" name="Line 346"/>
              <p:cNvSpPr>
                <a:spLocks noChangeShapeType="1"/>
              </p:cNvSpPr>
              <p:nvPr/>
            </p:nvSpPr>
            <p:spPr bwMode="auto">
              <a:xfrm>
                <a:off x="3220" y="2659"/>
                <a:ext cx="1247" cy="0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833" name="Text Box 347"/>
              <p:cNvSpPr txBox="1">
                <a:spLocks noChangeArrowheads="1"/>
              </p:cNvSpPr>
              <p:nvPr/>
            </p:nvSpPr>
            <p:spPr bwMode="auto">
              <a:xfrm>
                <a:off x="4604" y="3226"/>
                <a:ext cx="431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zh-TW" sz="1400" b="1"/>
                  <a:t>Level 1</a:t>
                </a:r>
              </a:p>
            </p:txBody>
          </p:sp>
          <p:sp>
            <p:nvSpPr>
              <p:cNvPr id="33834" name="Text Box 348"/>
              <p:cNvSpPr txBox="1">
                <a:spLocks noChangeArrowheads="1"/>
              </p:cNvSpPr>
              <p:nvPr/>
            </p:nvSpPr>
            <p:spPr bwMode="auto">
              <a:xfrm>
                <a:off x="4604" y="3022"/>
                <a:ext cx="431" cy="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zh-TW" sz="1400" b="1"/>
                  <a:t>Level 2</a:t>
                </a:r>
              </a:p>
            </p:txBody>
          </p:sp>
          <p:sp>
            <p:nvSpPr>
              <p:cNvPr id="33835" name="Text Box 349"/>
              <p:cNvSpPr txBox="1">
                <a:spLocks noChangeArrowheads="1"/>
              </p:cNvSpPr>
              <p:nvPr/>
            </p:nvSpPr>
            <p:spPr bwMode="auto">
              <a:xfrm>
                <a:off x="4604" y="2795"/>
                <a:ext cx="431" cy="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zh-TW" sz="1400" b="1"/>
                  <a:t>Level 3</a:t>
                </a:r>
              </a:p>
            </p:txBody>
          </p:sp>
          <p:sp>
            <p:nvSpPr>
              <p:cNvPr id="33836" name="Text Box 350"/>
              <p:cNvSpPr txBox="1">
                <a:spLocks noChangeArrowheads="1"/>
              </p:cNvSpPr>
              <p:nvPr/>
            </p:nvSpPr>
            <p:spPr bwMode="auto">
              <a:xfrm>
                <a:off x="4604" y="2591"/>
                <a:ext cx="431" cy="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zh-TW" sz="1400" b="1"/>
                  <a:t>Level 4</a:t>
                </a:r>
              </a:p>
            </p:txBody>
          </p:sp>
        </p:grpSp>
        <p:sp>
          <p:nvSpPr>
            <p:cNvPr id="33827" name="Line 329"/>
            <p:cNvSpPr>
              <a:spLocks noChangeShapeType="1"/>
            </p:cNvSpPr>
            <p:nvPr/>
          </p:nvSpPr>
          <p:spPr bwMode="auto">
            <a:xfrm flipH="1">
              <a:off x="6300192" y="6309320"/>
              <a:ext cx="0" cy="1613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cxnSp>
        <p:nvCxnSpPr>
          <p:cNvPr id="220" name="直線接點 219"/>
          <p:cNvCxnSpPr/>
          <p:nvPr/>
        </p:nvCxnSpPr>
        <p:spPr>
          <a:xfrm>
            <a:off x="6119813" y="6057900"/>
            <a:ext cx="431800" cy="323850"/>
          </a:xfrm>
          <a:prstGeom prst="line">
            <a:avLst/>
          </a:prstGeom>
          <a:ln w="254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5" grpId="0"/>
      <p:bldP spid="27769" grpId="0"/>
      <p:bldP spid="27769" grpId="1"/>
      <p:bldP spid="88" grpId="0" animBg="1"/>
      <p:bldP spid="92" grpId="0"/>
      <p:bldP spid="92" grpId="1"/>
      <p:bldP spid="93" grpId="0"/>
      <p:bldP spid="93" grpId="1"/>
      <p:bldP spid="93" grpId="2"/>
      <p:bldP spid="99" grpId="0"/>
      <p:bldP spid="99" grpId="1"/>
      <p:bldP spid="100" grpId="0"/>
      <p:bldP spid="102" grpId="0"/>
      <p:bldP spid="10" grpId="0" animBg="1"/>
      <p:bldP spid="10" grpId="1" animBg="1"/>
      <p:bldP spid="111" grpId="0"/>
      <p:bldP spid="112" grpId="0"/>
      <p:bldP spid="112" grpId="1"/>
      <p:bldP spid="120" grpId="0"/>
      <p:bldP spid="120" grpId="1"/>
      <p:bldP spid="120" grpId="2"/>
      <p:bldP spid="120" grpId="3"/>
      <p:bldP spid="114" grpId="0" animBg="1"/>
      <p:bldP spid="135" grpId="0"/>
      <p:bldP spid="106" grpId="0"/>
      <p:bldP spid="27758" grpId="0"/>
      <p:bldP spid="27758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Line 337"/>
          <p:cNvSpPr>
            <a:spLocks noChangeShapeType="1"/>
          </p:cNvSpPr>
          <p:nvPr/>
        </p:nvSpPr>
        <p:spPr bwMode="auto">
          <a:xfrm flipV="1">
            <a:off x="5795963" y="5913438"/>
            <a:ext cx="1044575" cy="539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481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2B34B4C-8AAA-412C-86F7-94E0D4DBD9E1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kumimoji="0" lang="en-US" altLang="zh-TW" sz="140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Proposed Scheme (13/13)</a:t>
            </a:r>
            <a:endParaRPr lang="zh-TW" altLang="en-US" smtClean="0"/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412875"/>
            <a:ext cx="7696200" cy="4422775"/>
          </a:xfrm>
        </p:spPr>
        <p:txBody>
          <a:bodyPr/>
          <a:lstStyle/>
          <a:p>
            <a:pPr lvl="1"/>
            <a:r>
              <a:rPr lang="en-US" altLang="zh-TW" sz="2000" smtClean="0">
                <a:latin typeface="Times New Roman" panose="02020603050405020304" pitchFamily="18" charset="0"/>
              </a:rPr>
              <a:t>Case 3: </a:t>
            </a:r>
            <a:r>
              <a:rPr lang="en-US" altLang="zh-TW" sz="2000" smtClean="0">
                <a:solidFill>
                  <a:srgbClr val="FF3300"/>
                </a:solidFill>
                <a:latin typeface="Times New Roman" panose="02020603050405020304" pitchFamily="18" charset="0"/>
              </a:rPr>
              <a:t> has parent, no sibling</a:t>
            </a:r>
            <a:endParaRPr lang="zh-TW" altLang="en-US" sz="2000" smtClean="0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endParaRPr lang="zh-TW" altLang="en-US" smtClean="0"/>
          </a:p>
        </p:txBody>
      </p:sp>
      <p:grpSp>
        <p:nvGrpSpPr>
          <p:cNvPr id="34822" name="群組 123"/>
          <p:cNvGrpSpPr>
            <a:grpSpLocks/>
          </p:cNvGrpSpPr>
          <p:nvPr/>
        </p:nvGrpSpPr>
        <p:grpSpPr bwMode="auto">
          <a:xfrm>
            <a:off x="3095625" y="2276475"/>
            <a:ext cx="3311525" cy="2940050"/>
            <a:chOff x="3095625" y="2241550"/>
            <a:chExt cx="3311525" cy="2940050"/>
          </a:xfrm>
        </p:grpSpPr>
        <p:grpSp>
          <p:nvGrpSpPr>
            <p:cNvPr id="34998" name="Group 71"/>
            <p:cNvGrpSpPr>
              <a:grpSpLocks/>
            </p:cNvGrpSpPr>
            <p:nvPr/>
          </p:nvGrpSpPr>
          <p:grpSpPr bwMode="auto">
            <a:xfrm>
              <a:off x="3095625" y="2241550"/>
              <a:ext cx="2517775" cy="2940050"/>
              <a:chOff x="3107" y="1412"/>
              <a:chExt cx="1586" cy="1852"/>
            </a:xfrm>
          </p:grpSpPr>
          <p:grpSp>
            <p:nvGrpSpPr>
              <p:cNvPr id="35011" name="群組 34"/>
              <p:cNvGrpSpPr>
                <a:grpSpLocks/>
              </p:cNvGrpSpPr>
              <p:nvPr/>
            </p:nvGrpSpPr>
            <p:grpSpPr bwMode="auto">
              <a:xfrm>
                <a:off x="3473" y="1412"/>
                <a:ext cx="1224" cy="1837"/>
                <a:chOff x="5364088" y="1916832"/>
                <a:chExt cx="1654308" cy="2628379"/>
              </a:xfrm>
            </p:grpSpPr>
            <p:grpSp>
              <p:nvGrpSpPr>
                <p:cNvPr id="35022" name="群組 24"/>
                <p:cNvGrpSpPr>
                  <a:grpSpLocks/>
                </p:cNvGrpSpPr>
                <p:nvPr/>
              </p:nvGrpSpPr>
              <p:grpSpPr bwMode="auto">
                <a:xfrm>
                  <a:off x="5364088" y="2384884"/>
                  <a:ext cx="1090967" cy="2160327"/>
                  <a:chOff x="5364088" y="2384884"/>
                  <a:chExt cx="1090967" cy="2160327"/>
                </a:xfrm>
              </p:grpSpPr>
              <p:sp>
                <p:nvSpPr>
                  <p:cNvPr id="35036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5364088" y="2384884"/>
                    <a:ext cx="1090967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(A)1100</a:t>
                    </a:r>
                    <a:endParaRPr lang="zh-TW" altLang="en-US" sz="1200"/>
                  </a:p>
                </p:txBody>
              </p:sp>
              <p:sp>
                <p:nvSpPr>
                  <p:cNvPr id="3503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5364088" y="2600908"/>
                    <a:ext cx="1090967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(D)1101</a:t>
                    </a:r>
                    <a:endParaRPr lang="zh-TW" altLang="en-US" sz="1200"/>
                  </a:p>
                </p:txBody>
              </p:sp>
              <p:sp>
                <p:nvSpPr>
                  <p:cNvPr id="35038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5364088" y="2816932"/>
                    <a:ext cx="1090967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(E)1110</a:t>
                    </a:r>
                    <a:endParaRPr lang="zh-TW" altLang="en-US" sz="1200"/>
                  </a:p>
                </p:txBody>
              </p:sp>
              <p:sp>
                <p:nvSpPr>
                  <p:cNvPr id="35039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5364088" y="3032956"/>
                    <a:ext cx="1090967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(H)100X</a:t>
                    </a:r>
                    <a:endParaRPr lang="zh-TW" altLang="en-US" sz="1200"/>
                  </a:p>
                </p:txBody>
              </p:sp>
              <p:sp>
                <p:nvSpPr>
                  <p:cNvPr id="35040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5364088" y="3248980"/>
                    <a:ext cx="1090967" cy="216111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free</a:t>
                    </a:r>
                    <a:endParaRPr lang="zh-TW" altLang="en-US" sz="1200"/>
                  </a:p>
                </p:txBody>
              </p:sp>
              <p:sp>
                <p:nvSpPr>
                  <p:cNvPr id="35041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5364088" y="3465004"/>
                    <a:ext cx="1090967" cy="216111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free</a:t>
                    </a:r>
                    <a:endParaRPr lang="zh-TW" altLang="en-US" sz="1200"/>
                  </a:p>
                </p:txBody>
              </p:sp>
              <p:sp>
                <p:nvSpPr>
                  <p:cNvPr id="35042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5364088" y="3681028"/>
                    <a:ext cx="1090967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Empty entry</a:t>
                    </a:r>
                  </a:p>
                </p:txBody>
              </p:sp>
              <p:sp>
                <p:nvSpPr>
                  <p:cNvPr id="35043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5364088" y="3897052"/>
                    <a:ext cx="1090967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(F)111X</a:t>
                    </a:r>
                    <a:endParaRPr lang="zh-TW" altLang="en-US" sz="1200"/>
                  </a:p>
                </p:txBody>
              </p:sp>
              <p:sp>
                <p:nvSpPr>
                  <p:cNvPr id="35044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5364088" y="4113076"/>
                    <a:ext cx="1090967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(C)11XX</a:t>
                    </a:r>
                    <a:endParaRPr lang="zh-TW" altLang="en-US" sz="1200"/>
                  </a:p>
                </p:txBody>
              </p:sp>
              <p:sp>
                <p:nvSpPr>
                  <p:cNvPr id="3504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5364088" y="4329100"/>
                    <a:ext cx="1090967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Empty entry</a:t>
                    </a:r>
                  </a:p>
                </p:txBody>
              </p:sp>
            </p:grpSp>
            <p:grpSp>
              <p:nvGrpSpPr>
                <p:cNvPr id="35023" name="群組 23"/>
                <p:cNvGrpSpPr>
                  <a:grpSpLocks/>
                </p:cNvGrpSpPr>
                <p:nvPr/>
              </p:nvGrpSpPr>
              <p:grpSpPr bwMode="auto">
                <a:xfrm>
                  <a:off x="6444209" y="2384884"/>
                  <a:ext cx="504055" cy="2160327"/>
                  <a:chOff x="6444208" y="2384884"/>
                  <a:chExt cx="648073" cy="2160327"/>
                </a:xfrm>
              </p:grpSpPr>
              <p:sp>
                <p:nvSpPr>
                  <p:cNvPr id="35026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6444209" y="2384884"/>
                    <a:ext cx="648072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0001</a:t>
                    </a:r>
                    <a:endParaRPr lang="zh-TW" altLang="en-US" sz="1200"/>
                  </a:p>
                </p:txBody>
              </p:sp>
              <p:sp>
                <p:nvSpPr>
                  <p:cNvPr id="3502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6444208" y="2600908"/>
                    <a:ext cx="648072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0001</a:t>
                    </a:r>
                    <a:endParaRPr lang="zh-TW" altLang="en-US" sz="1200"/>
                  </a:p>
                </p:txBody>
              </p:sp>
              <p:sp>
                <p:nvSpPr>
                  <p:cNvPr id="35028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6444208" y="2816932"/>
                    <a:ext cx="648072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0001</a:t>
                    </a:r>
                    <a:endParaRPr lang="zh-TW" altLang="en-US" sz="1200"/>
                  </a:p>
                </p:txBody>
              </p:sp>
              <p:sp>
                <p:nvSpPr>
                  <p:cNvPr id="35029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6444208" y="3032956"/>
                    <a:ext cx="648072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0001</a:t>
                    </a:r>
                    <a:endParaRPr lang="zh-TW" altLang="en-US" sz="1200"/>
                  </a:p>
                </p:txBody>
              </p:sp>
              <p:sp>
                <p:nvSpPr>
                  <p:cNvPr id="35030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6444208" y="3248980"/>
                    <a:ext cx="648072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0000</a:t>
                    </a:r>
                    <a:endParaRPr lang="zh-TW" altLang="en-US" sz="1200"/>
                  </a:p>
                </p:txBody>
              </p:sp>
              <p:sp>
                <p:nvSpPr>
                  <p:cNvPr id="35031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6444208" y="3465004"/>
                    <a:ext cx="648072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0000</a:t>
                    </a:r>
                    <a:endParaRPr lang="zh-TW" altLang="en-US" sz="1200"/>
                  </a:p>
                </p:txBody>
              </p:sp>
              <p:sp>
                <p:nvSpPr>
                  <p:cNvPr id="35032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6444208" y="3681028"/>
                    <a:ext cx="648072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0010</a:t>
                    </a:r>
                    <a:endParaRPr lang="zh-TW" altLang="en-US" sz="1200"/>
                  </a:p>
                </p:txBody>
              </p:sp>
              <p:sp>
                <p:nvSpPr>
                  <p:cNvPr id="35033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6444208" y="3897052"/>
                    <a:ext cx="648072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0010</a:t>
                    </a:r>
                    <a:endParaRPr lang="zh-TW" altLang="en-US" sz="1200"/>
                  </a:p>
                </p:txBody>
              </p:sp>
              <p:sp>
                <p:nvSpPr>
                  <p:cNvPr id="35034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6444208" y="4113076"/>
                    <a:ext cx="648072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0011</a:t>
                    </a:r>
                    <a:endParaRPr lang="zh-TW" altLang="en-US" sz="1200"/>
                  </a:p>
                </p:txBody>
              </p:sp>
              <p:sp>
                <p:nvSpPr>
                  <p:cNvPr id="3503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6444208" y="4329100"/>
                    <a:ext cx="648072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0100</a:t>
                    </a:r>
                    <a:endParaRPr lang="zh-TW" altLang="en-US" sz="1200"/>
                  </a:p>
                </p:txBody>
              </p:sp>
            </p:grpSp>
            <p:sp>
              <p:nvSpPr>
                <p:cNvPr id="35024" name="文字方塊 37"/>
                <p:cNvSpPr txBox="1">
                  <a:spLocks noChangeArrowheads="1"/>
                </p:cNvSpPr>
                <p:nvPr/>
              </p:nvSpPr>
              <p:spPr bwMode="auto">
                <a:xfrm>
                  <a:off x="5543992" y="2024142"/>
                  <a:ext cx="792661" cy="3033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600">
                      <a:latin typeface="Times New Roman" panose="02020603050405020304" pitchFamily="18" charset="0"/>
                    </a:rPr>
                    <a:t>TCAM</a:t>
                  </a:r>
                  <a:endParaRPr lang="zh-TW" altLang="en-US" sz="16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502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6444866" y="1916832"/>
                  <a:ext cx="573530" cy="4120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 i="1">
                      <a:solidFill>
                        <a:srgbClr val="C00000"/>
                      </a:solidFill>
                      <a:latin typeface="Times New Roman" panose="02020603050405020304" pitchFamily="18" charset="0"/>
                    </a:rPr>
                    <a:t>Level index</a:t>
                  </a:r>
                </a:p>
              </p:txBody>
            </p:sp>
          </p:grpSp>
          <p:sp>
            <p:nvSpPr>
              <p:cNvPr id="35012" name="文字方塊 76"/>
              <p:cNvSpPr txBox="1">
                <a:spLocks noChangeArrowheads="1"/>
              </p:cNvSpPr>
              <p:nvPr/>
            </p:nvSpPr>
            <p:spPr bwMode="auto">
              <a:xfrm>
                <a:off x="3107" y="1729"/>
                <a:ext cx="408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</a:rPr>
                  <a:t>0x0000</a:t>
                </a:r>
                <a:endParaRPr lang="zh-TW" altLang="en-US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5013" name="文字方塊 77"/>
              <p:cNvSpPr txBox="1">
                <a:spLocks noChangeArrowheads="1"/>
              </p:cNvSpPr>
              <p:nvPr/>
            </p:nvSpPr>
            <p:spPr bwMode="auto">
              <a:xfrm>
                <a:off x="3107" y="1865"/>
                <a:ext cx="408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</a:rPr>
                  <a:t>0x0001</a:t>
                </a:r>
                <a:endParaRPr lang="zh-TW" altLang="en-US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5014" name="文字方塊 78"/>
              <p:cNvSpPr txBox="1">
                <a:spLocks noChangeArrowheads="1"/>
              </p:cNvSpPr>
              <p:nvPr/>
            </p:nvSpPr>
            <p:spPr bwMode="auto">
              <a:xfrm>
                <a:off x="3107" y="2024"/>
                <a:ext cx="408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</a:rPr>
                  <a:t>0x0010</a:t>
                </a:r>
                <a:endParaRPr lang="zh-TW" altLang="en-US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5015" name="文字方塊 79"/>
              <p:cNvSpPr txBox="1">
                <a:spLocks noChangeArrowheads="1"/>
              </p:cNvSpPr>
              <p:nvPr/>
            </p:nvSpPr>
            <p:spPr bwMode="auto">
              <a:xfrm>
                <a:off x="3107" y="2183"/>
                <a:ext cx="408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</a:rPr>
                  <a:t>0x0011</a:t>
                </a:r>
                <a:endParaRPr lang="zh-TW" altLang="en-US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5016" name="文字方塊 80"/>
              <p:cNvSpPr txBox="1">
                <a:spLocks noChangeArrowheads="1"/>
              </p:cNvSpPr>
              <p:nvPr/>
            </p:nvSpPr>
            <p:spPr bwMode="auto">
              <a:xfrm>
                <a:off x="3107" y="2341"/>
                <a:ext cx="408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</a:rPr>
                  <a:t>0x0100</a:t>
                </a:r>
                <a:endParaRPr lang="zh-TW" altLang="en-US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5017" name="文字方塊 81"/>
              <p:cNvSpPr txBox="1">
                <a:spLocks noChangeArrowheads="1"/>
              </p:cNvSpPr>
              <p:nvPr/>
            </p:nvSpPr>
            <p:spPr bwMode="auto">
              <a:xfrm>
                <a:off x="3107" y="2478"/>
                <a:ext cx="408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</a:rPr>
                  <a:t>0x0101</a:t>
                </a:r>
                <a:endParaRPr lang="zh-TW" altLang="en-US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5018" name="文字方塊 82"/>
              <p:cNvSpPr txBox="1">
                <a:spLocks noChangeArrowheads="1"/>
              </p:cNvSpPr>
              <p:nvPr/>
            </p:nvSpPr>
            <p:spPr bwMode="auto">
              <a:xfrm>
                <a:off x="3107" y="2636"/>
                <a:ext cx="408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</a:rPr>
                  <a:t>0x0110</a:t>
                </a:r>
                <a:endParaRPr lang="zh-TW" altLang="en-US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5019" name="文字方塊 83"/>
              <p:cNvSpPr txBox="1">
                <a:spLocks noChangeArrowheads="1"/>
              </p:cNvSpPr>
              <p:nvPr/>
            </p:nvSpPr>
            <p:spPr bwMode="auto">
              <a:xfrm>
                <a:off x="3107" y="2795"/>
                <a:ext cx="408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</a:rPr>
                  <a:t>0x0111</a:t>
                </a:r>
                <a:endParaRPr lang="zh-TW" altLang="en-US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5020" name="文字方塊 85"/>
              <p:cNvSpPr txBox="1">
                <a:spLocks noChangeArrowheads="1"/>
              </p:cNvSpPr>
              <p:nvPr/>
            </p:nvSpPr>
            <p:spPr bwMode="auto">
              <a:xfrm>
                <a:off x="3107" y="2931"/>
                <a:ext cx="408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</a:rPr>
                  <a:t>0x1000</a:t>
                </a:r>
                <a:endParaRPr lang="zh-TW" altLang="en-US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5021" name="文字方塊 86"/>
              <p:cNvSpPr txBox="1">
                <a:spLocks noChangeArrowheads="1"/>
              </p:cNvSpPr>
              <p:nvPr/>
            </p:nvSpPr>
            <p:spPr bwMode="auto">
              <a:xfrm>
                <a:off x="3107" y="3090"/>
                <a:ext cx="408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</a:rPr>
                  <a:t>0x1001</a:t>
                </a:r>
                <a:endParaRPr lang="zh-TW" altLang="en-US" sz="12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4999" name="群組 355"/>
            <p:cNvGrpSpPr>
              <a:grpSpLocks/>
            </p:cNvGrpSpPr>
            <p:nvPr/>
          </p:nvGrpSpPr>
          <p:grpSpPr bwMode="auto">
            <a:xfrm>
              <a:off x="5543550" y="4652963"/>
              <a:ext cx="863600" cy="276225"/>
              <a:chOff x="7380945" y="4905164"/>
              <a:chExt cx="863600" cy="276225"/>
            </a:xfrm>
          </p:grpSpPr>
          <p:sp>
            <p:nvSpPr>
              <p:cNvPr id="113" name="右大括弧 112"/>
              <p:cNvSpPr/>
              <p:nvPr/>
            </p:nvSpPr>
            <p:spPr>
              <a:xfrm>
                <a:off x="7380945" y="4941676"/>
                <a:ext cx="179388" cy="215900"/>
              </a:xfrm>
              <a:prstGeom prst="rightBrace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sp>
            <p:nvSpPr>
              <p:cNvPr id="35010" name="文字方塊 225"/>
              <p:cNvSpPr txBox="1">
                <a:spLocks noChangeArrowheads="1"/>
              </p:cNvSpPr>
              <p:nvPr/>
            </p:nvSpPr>
            <p:spPr bwMode="auto">
              <a:xfrm>
                <a:off x="7560332" y="4905164"/>
                <a:ext cx="684213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</a:rPr>
                  <a:t>Level 3</a:t>
                </a:r>
                <a:endParaRPr lang="zh-TW" altLang="en-US" sz="12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5000" name="群組 354"/>
            <p:cNvGrpSpPr>
              <a:grpSpLocks/>
            </p:cNvGrpSpPr>
            <p:nvPr/>
          </p:nvGrpSpPr>
          <p:grpSpPr bwMode="auto">
            <a:xfrm>
              <a:off x="5543550" y="4905375"/>
              <a:ext cx="863600" cy="276225"/>
              <a:chOff x="7380312" y="4653136"/>
              <a:chExt cx="864233" cy="276225"/>
            </a:xfrm>
          </p:grpSpPr>
          <p:sp>
            <p:nvSpPr>
              <p:cNvPr id="35007" name="文字方塊 222"/>
              <p:cNvSpPr txBox="1">
                <a:spLocks noChangeArrowheads="1"/>
              </p:cNvSpPr>
              <p:nvPr/>
            </p:nvSpPr>
            <p:spPr bwMode="auto">
              <a:xfrm>
                <a:off x="7560332" y="4653136"/>
                <a:ext cx="684213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</a:rPr>
                  <a:t>Level 4</a:t>
                </a:r>
                <a:endParaRPr lang="zh-TW" altLang="en-US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7" name="右大括弧 116"/>
              <p:cNvSpPr/>
              <p:nvPr/>
            </p:nvSpPr>
            <p:spPr>
              <a:xfrm>
                <a:off x="7380312" y="4689649"/>
                <a:ext cx="179519" cy="215900"/>
              </a:xfrm>
              <a:prstGeom prst="rightBrace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</p:grpSp>
        <p:grpSp>
          <p:nvGrpSpPr>
            <p:cNvPr id="35001" name="群組 120"/>
            <p:cNvGrpSpPr>
              <a:grpSpLocks/>
            </p:cNvGrpSpPr>
            <p:nvPr/>
          </p:nvGrpSpPr>
          <p:grpSpPr bwMode="auto">
            <a:xfrm>
              <a:off x="5543550" y="2781300"/>
              <a:ext cx="863600" cy="935038"/>
              <a:chOff x="7380312" y="2781329"/>
              <a:chExt cx="864221" cy="466176"/>
            </a:xfrm>
          </p:grpSpPr>
          <p:sp>
            <p:nvSpPr>
              <p:cNvPr id="119" name="右大括弧 118"/>
              <p:cNvSpPr/>
              <p:nvPr/>
            </p:nvSpPr>
            <p:spPr>
              <a:xfrm>
                <a:off x="7380312" y="2781329"/>
                <a:ext cx="179517" cy="466176"/>
              </a:xfrm>
              <a:prstGeom prst="rightBrace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sp>
            <p:nvSpPr>
              <p:cNvPr id="35006" name="文字方塊 86"/>
              <p:cNvSpPr txBox="1">
                <a:spLocks noChangeArrowheads="1"/>
              </p:cNvSpPr>
              <p:nvPr/>
            </p:nvSpPr>
            <p:spPr bwMode="auto">
              <a:xfrm>
                <a:off x="7560457" y="2942698"/>
                <a:ext cx="684076" cy="137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</a:rPr>
                  <a:t>Level 1</a:t>
                </a:r>
                <a:endParaRPr lang="zh-TW" altLang="en-US" sz="12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5002" name="群組 356"/>
            <p:cNvGrpSpPr>
              <a:grpSpLocks/>
            </p:cNvGrpSpPr>
            <p:nvPr/>
          </p:nvGrpSpPr>
          <p:grpSpPr bwMode="auto">
            <a:xfrm>
              <a:off x="5543550" y="4184650"/>
              <a:ext cx="863600" cy="468313"/>
              <a:chOff x="7380289" y="4923060"/>
              <a:chExt cx="864232" cy="244746"/>
            </a:xfrm>
          </p:grpSpPr>
          <p:sp>
            <p:nvSpPr>
              <p:cNvPr id="122" name="右大括弧 121"/>
              <p:cNvSpPr/>
              <p:nvPr/>
            </p:nvSpPr>
            <p:spPr>
              <a:xfrm>
                <a:off x="7380289" y="4923060"/>
                <a:ext cx="179519" cy="244746"/>
              </a:xfrm>
              <a:prstGeom prst="rightBrace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sp>
            <p:nvSpPr>
              <p:cNvPr id="35004" name="文字方塊 88"/>
              <p:cNvSpPr txBox="1">
                <a:spLocks noChangeArrowheads="1"/>
              </p:cNvSpPr>
              <p:nvPr/>
            </p:nvSpPr>
            <p:spPr bwMode="auto">
              <a:xfrm>
                <a:off x="7559808" y="4980306"/>
                <a:ext cx="684713" cy="1435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</a:rPr>
                  <a:t>Level 2</a:t>
                </a:r>
                <a:endParaRPr lang="zh-TW" altLang="en-US" sz="12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25" name="文字方塊 75"/>
          <p:cNvSpPr txBox="1">
            <a:spLocks noChangeArrowheads="1"/>
          </p:cNvSpPr>
          <p:nvPr/>
        </p:nvSpPr>
        <p:spPr bwMode="auto">
          <a:xfrm>
            <a:off x="971550" y="2384425"/>
            <a:ext cx="1476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Ex: Delete (E)</a:t>
            </a: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126" name="文字方塊 77"/>
          <p:cNvSpPr txBox="1">
            <a:spLocks noChangeArrowheads="1"/>
          </p:cNvSpPr>
          <p:nvPr/>
        </p:nvSpPr>
        <p:spPr bwMode="auto">
          <a:xfrm>
            <a:off x="468313" y="3644900"/>
            <a:ext cx="11160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1110</a:t>
            </a:r>
            <a:endParaRPr lang="zh-TW" altLang="en-US" sz="1800">
              <a:solidFill>
                <a:srgbClr val="990033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3" name="Group 116"/>
          <p:cNvGrpSpPr>
            <a:grpSpLocks/>
          </p:cNvGrpSpPr>
          <p:nvPr/>
        </p:nvGrpSpPr>
        <p:grpSpPr bwMode="auto">
          <a:xfrm>
            <a:off x="755650" y="3068638"/>
            <a:ext cx="1260475" cy="863600"/>
            <a:chOff x="1973" y="2568"/>
            <a:chExt cx="794" cy="544"/>
          </a:xfrm>
        </p:grpSpPr>
        <p:sp>
          <p:nvSpPr>
            <p:cNvPr id="34995" name="Text Box 23"/>
            <p:cNvSpPr txBox="1">
              <a:spLocks noChangeArrowheads="1"/>
            </p:cNvSpPr>
            <p:nvPr/>
          </p:nvSpPr>
          <p:spPr bwMode="auto">
            <a:xfrm>
              <a:off x="1973" y="2568"/>
              <a:ext cx="79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 i="1">
                  <a:solidFill>
                    <a:srgbClr val="C00000"/>
                  </a:solidFill>
                  <a:latin typeface="Times New Roman" panose="02020603050405020304" pitchFamily="18" charset="0"/>
                </a:rPr>
                <a:t>level index-1</a:t>
              </a:r>
            </a:p>
          </p:txBody>
        </p:sp>
        <p:cxnSp>
          <p:nvCxnSpPr>
            <p:cNvPr id="131" name="直線單箭頭接點 130"/>
            <p:cNvCxnSpPr/>
            <p:nvPr/>
          </p:nvCxnSpPr>
          <p:spPr>
            <a:xfrm rot="5400000" flipH="1" flipV="1">
              <a:off x="2189" y="2829"/>
              <a:ext cx="204" cy="1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矩形 131"/>
            <p:cNvSpPr/>
            <p:nvPr/>
          </p:nvSpPr>
          <p:spPr>
            <a:xfrm>
              <a:off x="2131" y="2976"/>
              <a:ext cx="318" cy="136"/>
            </a:xfrm>
            <a:prstGeom prst="rect">
              <a:avLst/>
            </a:prstGeom>
            <a:noFill/>
            <a:ln w="952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</p:grpSp>
      <p:cxnSp>
        <p:nvCxnSpPr>
          <p:cNvPr id="133" name="直線單箭頭接點 132"/>
          <p:cNvCxnSpPr/>
          <p:nvPr/>
        </p:nvCxnSpPr>
        <p:spPr>
          <a:xfrm>
            <a:off x="2016125" y="3860800"/>
            <a:ext cx="682625" cy="1588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 Box 121"/>
          <p:cNvSpPr txBox="1">
            <a:spLocks noChangeArrowheads="1"/>
          </p:cNvSpPr>
          <p:nvPr/>
        </p:nvSpPr>
        <p:spPr bwMode="auto">
          <a:xfrm>
            <a:off x="5724525" y="3681413"/>
            <a:ext cx="1403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 No sibling</a:t>
            </a:r>
          </a:p>
        </p:txBody>
      </p:sp>
      <p:grpSp>
        <p:nvGrpSpPr>
          <p:cNvPr id="14" name="Group 116"/>
          <p:cNvGrpSpPr>
            <a:grpSpLocks/>
          </p:cNvGrpSpPr>
          <p:nvPr/>
        </p:nvGrpSpPr>
        <p:grpSpPr bwMode="auto">
          <a:xfrm>
            <a:off x="755650" y="3068638"/>
            <a:ext cx="1260475" cy="863600"/>
            <a:chOff x="1973" y="2568"/>
            <a:chExt cx="794" cy="544"/>
          </a:xfrm>
        </p:grpSpPr>
        <p:sp>
          <p:nvSpPr>
            <p:cNvPr id="34992" name="Text Box 23"/>
            <p:cNvSpPr txBox="1">
              <a:spLocks noChangeArrowheads="1"/>
            </p:cNvSpPr>
            <p:nvPr/>
          </p:nvSpPr>
          <p:spPr bwMode="auto">
            <a:xfrm>
              <a:off x="1973" y="2568"/>
              <a:ext cx="79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 i="1">
                  <a:solidFill>
                    <a:srgbClr val="C00000"/>
                  </a:solidFill>
                  <a:latin typeface="Times New Roman" panose="02020603050405020304" pitchFamily="18" charset="0"/>
                </a:rPr>
                <a:t>level index+1</a:t>
              </a:r>
            </a:p>
          </p:txBody>
        </p:sp>
        <p:cxnSp>
          <p:nvCxnSpPr>
            <p:cNvPr id="137" name="直線單箭頭接點 136"/>
            <p:cNvCxnSpPr/>
            <p:nvPr/>
          </p:nvCxnSpPr>
          <p:spPr>
            <a:xfrm rot="5400000" flipH="1" flipV="1">
              <a:off x="2189" y="2829"/>
              <a:ext cx="204" cy="1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矩形 137"/>
            <p:cNvSpPr/>
            <p:nvPr/>
          </p:nvSpPr>
          <p:spPr>
            <a:xfrm>
              <a:off x="2131" y="2976"/>
              <a:ext cx="318" cy="136"/>
            </a:xfrm>
            <a:prstGeom prst="rect">
              <a:avLst/>
            </a:prstGeom>
            <a:noFill/>
            <a:ln w="952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</p:grpSp>
      <p:sp>
        <p:nvSpPr>
          <p:cNvPr id="146" name="文字方塊 145"/>
          <p:cNvSpPr txBox="1">
            <a:spLocks noChangeArrowheads="1"/>
          </p:cNvSpPr>
          <p:nvPr/>
        </p:nvSpPr>
        <p:spPr bwMode="auto">
          <a:xfrm>
            <a:off x="4643438" y="4400550"/>
            <a:ext cx="288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C00000"/>
                </a:solidFill>
                <a:latin typeface="Times New Roman" panose="02020603050405020304" pitchFamily="18" charset="0"/>
              </a:rPr>
              <a:t>P</a:t>
            </a:r>
            <a:endParaRPr lang="zh-TW" altLang="en-US" sz="18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8" name="文字方塊 77"/>
          <p:cNvSpPr txBox="1">
            <a:spLocks noChangeArrowheads="1"/>
          </p:cNvSpPr>
          <p:nvPr/>
        </p:nvSpPr>
        <p:spPr bwMode="auto">
          <a:xfrm>
            <a:off x="468313" y="3644900"/>
            <a:ext cx="11160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1111</a:t>
            </a:r>
            <a:r>
              <a:rPr lang="en-US" altLang="zh-TW" sz="1800">
                <a:solidFill>
                  <a:srgbClr val="C00000"/>
                </a:solidFill>
                <a:latin typeface="Times New Roman" panose="02020603050405020304" pitchFamily="18" charset="0"/>
              </a:rPr>
              <a:t>001</a:t>
            </a:r>
            <a:endParaRPr lang="zh-TW" altLang="en-US" sz="18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9" name="文字方塊 77"/>
          <p:cNvSpPr txBox="1">
            <a:spLocks noChangeArrowheads="1"/>
          </p:cNvSpPr>
          <p:nvPr/>
        </p:nvSpPr>
        <p:spPr bwMode="auto">
          <a:xfrm>
            <a:off x="468313" y="3644900"/>
            <a:ext cx="11160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1110</a:t>
            </a:r>
            <a:r>
              <a:rPr lang="en-US" altLang="zh-TW" sz="1800">
                <a:solidFill>
                  <a:srgbClr val="C00000"/>
                </a:solidFill>
                <a:latin typeface="Times New Roman" panose="02020603050405020304" pitchFamily="18" charset="0"/>
              </a:rPr>
              <a:t>010</a:t>
            </a:r>
            <a:endParaRPr lang="zh-TW" altLang="en-US" sz="18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0" name="Text Box 121"/>
          <p:cNvSpPr txBox="1">
            <a:spLocks noChangeArrowheads="1"/>
          </p:cNvSpPr>
          <p:nvPr/>
        </p:nvSpPr>
        <p:spPr bwMode="auto">
          <a:xfrm>
            <a:off x="5724525" y="3681413"/>
            <a:ext cx="1403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 Has parent</a:t>
            </a:r>
          </a:p>
        </p:txBody>
      </p:sp>
      <p:sp>
        <p:nvSpPr>
          <p:cNvPr id="151" name="Text Box 121"/>
          <p:cNvSpPr txBox="1">
            <a:spLocks noChangeArrowheads="1"/>
          </p:cNvSpPr>
          <p:nvPr/>
        </p:nvSpPr>
        <p:spPr bwMode="auto">
          <a:xfrm>
            <a:off x="5724525" y="3681413"/>
            <a:ext cx="1619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 Exactly match</a:t>
            </a:r>
          </a:p>
        </p:txBody>
      </p:sp>
      <p:grpSp>
        <p:nvGrpSpPr>
          <p:cNvPr id="15" name="Group 153"/>
          <p:cNvGrpSpPr>
            <a:grpSpLocks/>
          </p:cNvGrpSpPr>
          <p:nvPr/>
        </p:nvGrpSpPr>
        <p:grpSpPr bwMode="auto">
          <a:xfrm>
            <a:off x="5651500" y="1700213"/>
            <a:ext cx="3168650" cy="1677987"/>
            <a:chOff x="3560" y="1071"/>
            <a:chExt cx="1996" cy="1057"/>
          </a:xfrm>
        </p:grpSpPr>
        <p:grpSp>
          <p:nvGrpSpPr>
            <p:cNvPr id="34979" name="Group 150"/>
            <p:cNvGrpSpPr>
              <a:grpSpLocks/>
            </p:cNvGrpSpPr>
            <p:nvPr/>
          </p:nvGrpSpPr>
          <p:grpSpPr bwMode="auto">
            <a:xfrm>
              <a:off x="3696" y="1434"/>
              <a:ext cx="1633" cy="694"/>
              <a:chOff x="3674" y="1049"/>
              <a:chExt cx="1633" cy="694"/>
            </a:xfrm>
          </p:grpSpPr>
          <p:grpSp>
            <p:nvGrpSpPr>
              <p:cNvPr id="34981" name="Group 149"/>
              <p:cNvGrpSpPr>
                <a:grpSpLocks/>
              </p:cNvGrpSpPr>
              <p:nvPr/>
            </p:nvGrpSpPr>
            <p:grpSpPr bwMode="auto">
              <a:xfrm>
                <a:off x="3674" y="1049"/>
                <a:ext cx="1633" cy="694"/>
                <a:chOff x="3674" y="1049"/>
                <a:chExt cx="1633" cy="694"/>
              </a:xfrm>
            </p:grpSpPr>
            <p:sp>
              <p:nvSpPr>
                <p:cNvPr id="34983" name="Rectangle 41"/>
                <p:cNvSpPr>
                  <a:spLocks noChangeArrowheads="1"/>
                </p:cNvSpPr>
                <p:nvPr/>
              </p:nvSpPr>
              <p:spPr bwMode="auto">
                <a:xfrm>
                  <a:off x="3674" y="1049"/>
                  <a:ext cx="363" cy="14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/>
                </a:p>
              </p:txBody>
            </p:sp>
            <p:sp>
              <p:nvSpPr>
                <p:cNvPr id="34984" name="Rectangle 42"/>
                <p:cNvSpPr>
                  <a:spLocks noChangeArrowheads="1"/>
                </p:cNvSpPr>
                <p:nvPr/>
              </p:nvSpPr>
              <p:spPr bwMode="auto">
                <a:xfrm>
                  <a:off x="4037" y="1049"/>
                  <a:ext cx="203" cy="14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/>
                </a:p>
              </p:txBody>
            </p:sp>
            <p:sp>
              <p:nvSpPr>
                <p:cNvPr id="34985" name="Line 39"/>
                <p:cNvSpPr>
                  <a:spLocks noChangeShapeType="1"/>
                </p:cNvSpPr>
                <p:nvPr/>
              </p:nvSpPr>
              <p:spPr bwMode="auto">
                <a:xfrm>
                  <a:off x="4150" y="1118"/>
                  <a:ext cx="295" cy="2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4986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4853" y="1570"/>
                  <a:ext cx="454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>
                      <a:latin typeface="Times New Roman" panose="02020603050405020304" pitchFamily="18" charset="0"/>
                    </a:rPr>
                    <a:t>NULL</a:t>
                  </a:r>
                </a:p>
              </p:txBody>
            </p:sp>
            <p:sp>
              <p:nvSpPr>
                <p:cNvPr id="34987" name="Rectangle 41"/>
                <p:cNvSpPr>
                  <a:spLocks noChangeArrowheads="1"/>
                </p:cNvSpPr>
                <p:nvPr/>
              </p:nvSpPr>
              <p:spPr bwMode="auto">
                <a:xfrm>
                  <a:off x="4263" y="1366"/>
                  <a:ext cx="431" cy="14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/>
                </a:p>
              </p:txBody>
            </p:sp>
            <p:sp>
              <p:nvSpPr>
                <p:cNvPr id="34988" name="Rectangle 42"/>
                <p:cNvSpPr>
                  <a:spLocks noChangeArrowheads="1"/>
                </p:cNvSpPr>
                <p:nvPr/>
              </p:nvSpPr>
              <p:spPr bwMode="auto">
                <a:xfrm>
                  <a:off x="4694" y="1366"/>
                  <a:ext cx="203" cy="14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/>
                </a:p>
              </p:txBody>
            </p:sp>
            <p:grpSp>
              <p:nvGrpSpPr>
                <p:cNvPr id="34989" name="Group 143"/>
                <p:cNvGrpSpPr>
                  <a:grpSpLocks/>
                </p:cNvGrpSpPr>
                <p:nvPr/>
              </p:nvGrpSpPr>
              <p:grpSpPr bwMode="auto">
                <a:xfrm>
                  <a:off x="4808" y="1434"/>
                  <a:ext cx="204" cy="136"/>
                  <a:chOff x="4921" y="1797"/>
                  <a:chExt cx="204" cy="136"/>
                </a:xfrm>
              </p:grpSpPr>
              <p:sp>
                <p:nvSpPr>
                  <p:cNvPr id="34990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5125" y="1797"/>
                    <a:ext cx="0" cy="13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4991" name="Line 57"/>
                  <p:cNvSpPr>
                    <a:spLocks noChangeShapeType="1"/>
                  </p:cNvSpPr>
                  <p:nvPr/>
                </p:nvSpPr>
                <p:spPr bwMode="auto">
                  <a:xfrm>
                    <a:off x="4921" y="1797"/>
                    <a:ext cx="20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  <p:sp>
            <p:nvSpPr>
              <p:cNvPr id="34982" name="Text Box 52"/>
              <p:cNvSpPr txBox="1">
                <a:spLocks noChangeArrowheads="1"/>
              </p:cNvSpPr>
              <p:nvPr/>
            </p:nvSpPr>
            <p:spPr bwMode="auto">
              <a:xfrm>
                <a:off x="4263" y="1344"/>
                <a:ext cx="453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zh-TW" sz="1200"/>
                  <a:t>0x1000</a:t>
                </a:r>
              </a:p>
            </p:txBody>
          </p:sp>
        </p:grpSp>
        <p:sp>
          <p:nvSpPr>
            <p:cNvPr id="34980" name="Text Box 152"/>
            <p:cNvSpPr txBox="1">
              <a:spLocks noChangeArrowheads="1"/>
            </p:cNvSpPr>
            <p:nvPr/>
          </p:nvSpPr>
          <p:spPr bwMode="auto">
            <a:xfrm>
              <a:off x="3560" y="1071"/>
              <a:ext cx="19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8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The free list of level 3</a:t>
              </a:r>
            </a:p>
          </p:txBody>
        </p:sp>
      </p:grpSp>
      <p:sp>
        <p:nvSpPr>
          <p:cNvPr id="166" name="文字方塊 165"/>
          <p:cNvSpPr txBox="1">
            <a:spLocks noChangeArrowheads="1"/>
          </p:cNvSpPr>
          <p:nvPr/>
        </p:nvSpPr>
        <p:spPr bwMode="auto">
          <a:xfrm>
            <a:off x="971550" y="2744788"/>
            <a:ext cx="16557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Finding sibling</a:t>
            </a: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167" name="文字方塊 166"/>
          <p:cNvSpPr txBox="1">
            <a:spLocks noChangeArrowheads="1"/>
          </p:cNvSpPr>
          <p:nvPr/>
        </p:nvSpPr>
        <p:spPr bwMode="auto">
          <a:xfrm>
            <a:off x="971550" y="2744788"/>
            <a:ext cx="16557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Finding parent</a:t>
            </a:r>
            <a:endParaRPr lang="zh-TW" altLang="en-US" sz="1800">
              <a:latin typeface="Times New Roman" panose="02020603050405020304" pitchFamily="18" charset="0"/>
            </a:endParaRPr>
          </a:p>
        </p:txBody>
      </p:sp>
      <p:grpSp>
        <p:nvGrpSpPr>
          <p:cNvPr id="19" name="群組 270"/>
          <p:cNvGrpSpPr>
            <a:grpSpLocks/>
          </p:cNvGrpSpPr>
          <p:nvPr/>
        </p:nvGrpSpPr>
        <p:grpSpPr bwMode="auto">
          <a:xfrm>
            <a:off x="3095625" y="2276475"/>
            <a:ext cx="3311525" cy="2940050"/>
            <a:chOff x="719572" y="3176972"/>
            <a:chExt cx="3311525" cy="2940050"/>
          </a:xfrm>
        </p:grpSpPr>
        <p:grpSp>
          <p:nvGrpSpPr>
            <p:cNvPr id="34929" name="群組 220"/>
            <p:cNvGrpSpPr>
              <a:grpSpLocks/>
            </p:cNvGrpSpPr>
            <p:nvPr/>
          </p:nvGrpSpPr>
          <p:grpSpPr bwMode="auto">
            <a:xfrm>
              <a:off x="719572" y="3176972"/>
              <a:ext cx="3311525" cy="2940050"/>
              <a:chOff x="3095625" y="2241550"/>
              <a:chExt cx="3311525" cy="2940050"/>
            </a:xfrm>
          </p:grpSpPr>
          <p:grpSp>
            <p:nvGrpSpPr>
              <p:cNvPr id="34931" name="Group 71"/>
              <p:cNvGrpSpPr>
                <a:grpSpLocks/>
              </p:cNvGrpSpPr>
              <p:nvPr/>
            </p:nvGrpSpPr>
            <p:grpSpPr bwMode="auto">
              <a:xfrm>
                <a:off x="3095625" y="2241550"/>
                <a:ext cx="2524125" cy="2940051"/>
                <a:chOff x="3107" y="1412"/>
                <a:chExt cx="1590" cy="1852"/>
              </a:xfrm>
            </p:grpSpPr>
            <p:grpSp>
              <p:nvGrpSpPr>
                <p:cNvPr id="34944" name="群組 34"/>
                <p:cNvGrpSpPr>
                  <a:grpSpLocks/>
                </p:cNvGrpSpPr>
                <p:nvPr/>
              </p:nvGrpSpPr>
              <p:grpSpPr bwMode="auto">
                <a:xfrm>
                  <a:off x="3473" y="1412"/>
                  <a:ext cx="1224" cy="1837"/>
                  <a:chOff x="5364088" y="1916832"/>
                  <a:chExt cx="1654308" cy="2628379"/>
                </a:xfrm>
              </p:grpSpPr>
              <p:grpSp>
                <p:nvGrpSpPr>
                  <p:cNvPr id="34955" name="群組 24"/>
                  <p:cNvGrpSpPr>
                    <a:grpSpLocks/>
                  </p:cNvGrpSpPr>
                  <p:nvPr/>
                </p:nvGrpSpPr>
                <p:grpSpPr bwMode="auto">
                  <a:xfrm>
                    <a:off x="5364088" y="2384884"/>
                    <a:ext cx="1090967" cy="2160327"/>
                    <a:chOff x="5364088" y="2384884"/>
                    <a:chExt cx="1090967" cy="2160327"/>
                  </a:xfrm>
                </p:grpSpPr>
                <p:sp>
                  <p:nvSpPr>
                    <p:cNvPr id="34969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64088" y="2384884"/>
                      <a:ext cx="1090967" cy="21611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200"/>
                        <a:t>(A)1100</a:t>
                      </a:r>
                      <a:endParaRPr lang="zh-TW" altLang="en-US" sz="1200"/>
                    </a:p>
                  </p:txBody>
                </p:sp>
                <p:sp>
                  <p:nvSpPr>
                    <p:cNvPr id="34970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64088" y="2600908"/>
                      <a:ext cx="1090967" cy="21611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200"/>
                        <a:t>(D)1101</a:t>
                      </a:r>
                      <a:endParaRPr lang="zh-TW" altLang="en-US" sz="1200"/>
                    </a:p>
                  </p:txBody>
                </p:sp>
                <p:sp>
                  <p:nvSpPr>
                    <p:cNvPr id="34971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64088" y="2816932"/>
                      <a:ext cx="1090967" cy="21611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200">
                          <a:solidFill>
                            <a:srgbClr val="00B050"/>
                          </a:solidFill>
                        </a:rPr>
                        <a:t>(F)111X</a:t>
                      </a:r>
                      <a:endParaRPr lang="zh-TW" altLang="en-US" sz="1200">
                        <a:solidFill>
                          <a:srgbClr val="00B050"/>
                        </a:solidFill>
                      </a:endParaRPr>
                    </a:p>
                  </p:txBody>
                </p:sp>
                <p:sp>
                  <p:nvSpPr>
                    <p:cNvPr id="34972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64088" y="3032956"/>
                      <a:ext cx="1090967" cy="21611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200"/>
                        <a:t>(H)100X</a:t>
                      </a:r>
                      <a:endParaRPr lang="zh-TW" altLang="en-US" sz="1200"/>
                    </a:p>
                  </p:txBody>
                </p:sp>
                <p:sp>
                  <p:nvSpPr>
                    <p:cNvPr id="34973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64088" y="3248980"/>
                      <a:ext cx="1090967" cy="216111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200"/>
                        <a:t>free</a:t>
                      </a:r>
                      <a:endParaRPr lang="zh-TW" altLang="en-US" sz="1200"/>
                    </a:p>
                  </p:txBody>
                </p:sp>
                <p:sp>
                  <p:nvSpPr>
                    <p:cNvPr id="34974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64088" y="3465004"/>
                      <a:ext cx="1090967" cy="216111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200"/>
                        <a:t>free</a:t>
                      </a:r>
                      <a:endParaRPr lang="zh-TW" altLang="en-US" sz="1200"/>
                    </a:p>
                  </p:txBody>
                </p:sp>
                <p:sp>
                  <p:nvSpPr>
                    <p:cNvPr id="34975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64088" y="3681028"/>
                      <a:ext cx="1090967" cy="21611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200"/>
                        <a:t>Empty entry</a:t>
                      </a:r>
                    </a:p>
                  </p:txBody>
                </p:sp>
                <p:sp>
                  <p:nvSpPr>
                    <p:cNvPr id="34976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64088" y="3897052"/>
                      <a:ext cx="1090967" cy="21611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200"/>
                        <a:t>(F)111X</a:t>
                      </a:r>
                      <a:endParaRPr lang="zh-TW" altLang="en-US" sz="1200"/>
                    </a:p>
                  </p:txBody>
                </p:sp>
                <p:sp>
                  <p:nvSpPr>
                    <p:cNvPr id="34977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64088" y="4113076"/>
                      <a:ext cx="1090967" cy="21611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200"/>
                        <a:t>(C)11XX</a:t>
                      </a:r>
                      <a:endParaRPr lang="zh-TW" altLang="en-US" sz="1200"/>
                    </a:p>
                  </p:txBody>
                </p:sp>
                <p:sp>
                  <p:nvSpPr>
                    <p:cNvPr id="34978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64088" y="4329100"/>
                      <a:ext cx="1090967" cy="21611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200"/>
                        <a:t>Empty entry</a:t>
                      </a:r>
                    </a:p>
                  </p:txBody>
                </p:sp>
              </p:grpSp>
              <p:grpSp>
                <p:nvGrpSpPr>
                  <p:cNvPr id="34956" name="群組 23"/>
                  <p:cNvGrpSpPr>
                    <a:grpSpLocks/>
                  </p:cNvGrpSpPr>
                  <p:nvPr/>
                </p:nvGrpSpPr>
                <p:grpSpPr bwMode="auto">
                  <a:xfrm>
                    <a:off x="6444209" y="2384884"/>
                    <a:ext cx="504055" cy="2160327"/>
                    <a:chOff x="6444208" y="2384884"/>
                    <a:chExt cx="648073" cy="2160327"/>
                  </a:xfrm>
                </p:grpSpPr>
                <p:sp>
                  <p:nvSpPr>
                    <p:cNvPr id="34959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444209" y="2384884"/>
                      <a:ext cx="648072" cy="21611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200"/>
                        <a:t>0001</a:t>
                      </a:r>
                      <a:endParaRPr lang="zh-TW" altLang="en-US" sz="1200"/>
                    </a:p>
                  </p:txBody>
                </p:sp>
                <p:sp>
                  <p:nvSpPr>
                    <p:cNvPr id="34960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444208" y="2600908"/>
                      <a:ext cx="648072" cy="21611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200"/>
                        <a:t>0001</a:t>
                      </a:r>
                      <a:endParaRPr lang="zh-TW" altLang="en-US" sz="1200"/>
                    </a:p>
                  </p:txBody>
                </p:sp>
                <p:sp>
                  <p:nvSpPr>
                    <p:cNvPr id="34961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444208" y="2816932"/>
                      <a:ext cx="648072" cy="21611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200"/>
                        <a:t>0001</a:t>
                      </a:r>
                      <a:endParaRPr lang="zh-TW" altLang="en-US" sz="1200"/>
                    </a:p>
                  </p:txBody>
                </p:sp>
                <p:sp>
                  <p:nvSpPr>
                    <p:cNvPr id="34962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444208" y="3032956"/>
                      <a:ext cx="648072" cy="21611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200"/>
                        <a:t>0001</a:t>
                      </a:r>
                      <a:endParaRPr lang="zh-TW" altLang="en-US" sz="1200"/>
                    </a:p>
                  </p:txBody>
                </p:sp>
                <p:sp>
                  <p:nvSpPr>
                    <p:cNvPr id="34963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444208" y="3248980"/>
                      <a:ext cx="648072" cy="21611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200"/>
                        <a:t>0000</a:t>
                      </a:r>
                      <a:endParaRPr lang="zh-TW" altLang="en-US" sz="1200"/>
                    </a:p>
                  </p:txBody>
                </p:sp>
                <p:sp>
                  <p:nvSpPr>
                    <p:cNvPr id="34964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444208" y="3465004"/>
                      <a:ext cx="648072" cy="21611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200"/>
                        <a:t>0000</a:t>
                      </a:r>
                      <a:endParaRPr lang="zh-TW" altLang="en-US" sz="1200"/>
                    </a:p>
                  </p:txBody>
                </p:sp>
                <p:sp>
                  <p:nvSpPr>
                    <p:cNvPr id="34965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444208" y="3681028"/>
                      <a:ext cx="648072" cy="21611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200"/>
                        <a:t>0010</a:t>
                      </a:r>
                      <a:endParaRPr lang="zh-TW" altLang="en-US" sz="1200"/>
                    </a:p>
                  </p:txBody>
                </p:sp>
                <p:sp>
                  <p:nvSpPr>
                    <p:cNvPr id="34966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444208" y="3897052"/>
                      <a:ext cx="648072" cy="21611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200"/>
                        <a:t>0010</a:t>
                      </a:r>
                      <a:endParaRPr lang="zh-TW" altLang="en-US" sz="1200"/>
                    </a:p>
                  </p:txBody>
                </p:sp>
                <p:sp>
                  <p:nvSpPr>
                    <p:cNvPr id="34967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444208" y="4113076"/>
                      <a:ext cx="648072" cy="21611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200"/>
                        <a:t>0011</a:t>
                      </a:r>
                      <a:endParaRPr lang="zh-TW" altLang="en-US" sz="1200"/>
                    </a:p>
                  </p:txBody>
                </p:sp>
                <p:sp>
                  <p:nvSpPr>
                    <p:cNvPr id="34968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444208" y="4329100"/>
                      <a:ext cx="648072" cy="21611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kumimoji="1"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buChar char="•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buChar char="•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buChar char="•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TW" sz="1200"/>
                        <a:t>0100</a:t>
                      </a:r>
                      <a:endParaRPr lang="zh-TW" altLang="en-US" sz="1200"/>
                    </a:p>
                  </p:txBody>
                </p:sp>
              </p:grpSp>
              <p:sp>
                <p:nvSpPr>
                  <p:cNvPr id="34957" name="文字方塊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43992" y="2024142"/>
                    <a:ext cx="792661" cy="30333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600">
                        <a:latin typeface="Times New Roman" panose="02020603050405020304" pitchFamily="18" charset="0"/>
                      </a:rPr>
                      <a:t>TCAM</a:t>
                    </a:r>
                    <a:endParaRPr lang="zh-TW" altLang="en-US" sz="1600"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4958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444866" y="1916832"/>
                    <a:ext cx="573530" cy="41207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 i="1">
                        <a:solidFill>
                          <a:srgbClr val="C00000"/>
                        </a:solidFill>
                        <a:latin typeface="Times New Roman" panose="02020603050405020304" pitchFamily="18" charset="0"/>
                      </a:rPr>
                      <a:t>Level index</a:t>
                    </a:r>
                  </a:p>
                </p:txBody>
              </p:sp>
            </p:grpSp>
            <p:sp>
              <p:nvSpPr>
                <p:cNvPr id="34945" name="文字方塊 76"/>
                <p:cNvSpPr txBox="1">
                  <a:spLocks noChangeArrowheads="1"/>
                </p:cNvSpPr>
                <p:nvPr/>
              </p:nvSpPr>
              <p:spPr bwMode="auto">
                <a:xfrm>
                  <a:off x="3107" y="1729"/>
                  <a:ext cx="408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>
                      <a:latin typeface="Times New Roman" panose="02020603050405020304" pitchFamily="18" charset="0"/>
                    </a:rPr>
                    <a:t>0x0000</a:t>
                  </a:r>
                  <a:endParaRPr lang="zh-TW" altLang="en-US" sz="12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4946" name="文字方塊 77"/>
                <p:cNvSpPr txBox="1">
                  <a:spLocks noChangeArrowheads="1"/>
                </p:cNvSpPr>
                <p:nvPr/>
              </p:nvSpPr>
              <p:spPr bwMode="auto">
                <a:xfrm>
                  <a:off x="3107" y="1865"/>
                  <a:ext cx="408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>
                      <a:latin typeface="Times New Roman" panose="02020603050405020304" pitchFamily="18" charset="0"/>
                    </a:rPr>
                    <a:t>0x0001</a:t>
                  </a:r>
                  <a:endParaRPr lang="zh-TW" altLang="en-US" sz="12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4947" name="文字方塊 78"/>
                <p:cNvSpPr txBox="1">
                  <a:spLocks noChangeArrowheads="1"/>
                </p:cNvSpPr>
                <p:nvPr/>
              </p:nvSpPr>
              <p:spPr bwMode="auto">
                <a:xfrm>
                  <a:off x="3107" y="2024"/>
                  <a:ext cx="408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>
                      <a:latin typeface="Times New Roman" panose="02020603050405020304" pitchFamily="18" charset="0"/>
                    </a:rPr>
                    <a:t>0x0010</a:t>
                  </a:r>
                  <a:endParaRPr lang="zh-TW" altLang="en-US" sz="12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4948" name="文字方塊 79"/>
                <p:cNvSpPr txBox="1">
                  <a:spLocks noChangeArrowheads="1"/>
                </p:cNvSpPr>
                <p:nvPr/>
              </p:nvSpPr>
              <p:spPr bwMode="auto">
                <a:xfrm>
                  <a:off x="3107" y="2183"/>
                  <a:ext cx="408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>
                      <a:latin typeface="Times New Roman" panose="02020603050405020304" pitchFamily="18" charset="0"/>
                    </a:rPr>
                    <a:t>0x0011</a:t>
                  </a:r>
                  <a:endParaRPr lang="zh-TW" altLang="en-US" sz="12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4949" name="文字方塊 80"/>
                <p:cNvSpPr txBox="1">
                  <a:spLocks noChangeArrowheads="1"/>
                </p:cNvSpPr>
                <p:nvPr/>
              </p:nvSpPr>
              <p:spPr bwMode="auto">
                <a:xfrm>
                  <a:off x="3107" y="2341"/>
                  <a:ext cx="408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>
                      <a:latin typeface="Times New Roman" panose="02020603050405020304" pitchFamily="18" charset="0"/>
                    </a:rPr>
                    <a:t>0x0100</a:t>
                  </a:r>
                  <a:endParaRPr lang="zh-TW" altLang="en-US" sz="12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4950" name="文字方塊 81"/>
                <p:cNvSpPr txBox="1">
                  <a:spLocks noChangeArrowheads="1"/>
                </p:cNvSpPr>
                <p:nvPr/>
              </p:nvSpPr>
              <p:spPr bwMode="auto">
                <a:xfrm>
                  <a:off x="3107" y="2478"/>
                  <a:ext cx="408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>
                      <a:latin typeface="Times New Roman" panose="02020603050405020304" pitchFamily="18" charset="0"/>
                    </a:rPr>
                    <a:t>0x0101</a:t>
                  </a:r>
                  <a:endParaRPr lang="zh-TW" altLang="en-US" sz="12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4951" name="文字方塊 82"/>
                <p:cNvSpPr txBox="1">
                  <a:spLocks noChangeArrowheads="1"/>
                </p:cNvSpPr>
                <p:nvPr/>
              </p:nvSpPr>
              <p:spPr bwMode="auto">
                <a:xfrm>
                  <a:off x="3107" y="2636"/>
                  <a:ext cx="408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>
                      <a:latin typeface="Times New Roman" panose="02020603050405020304" pitchFamily="18" charset="0"/>
                    </a:rPr>
                    <a:t>0x0110</a:t>
                  </a:r>
                  <a:endParaRPr lang="zh-TW" altLang="en-US" sz="12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4952" name="文字方塊 83"/>
                <p:cNvSpPr txBox="1">
                  <a:spLocks noChangeArrowheads="1"/>
                </p:cNvSpPr>
                <p:nvPr/>
              </p:nvSpPr>
              <p:spPr bwMode="auto">
                <a:xfrm>
                  <a:off x="3107" y="2795"/>
                  <a:ext cx="408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>
                      <a:latin typeface="Times New Roman" panose="02020603050405020304" pitchFamily="18" charset="0"/>
                    </a:rPr>
                    <a:t>0x0111</a:t>
                  </a:r>
                  <a:endParaRPr lang="zh-TW" altLang="en-US" sz="12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4953" name="文字方塊 243"/>
                <p:cNvSpPr txBox="1">
                  <a:spLocks noChangeArrowheads="1"/>
                </p:cNvSpPr>
                <p:nvPr/>
              </p:nvSpPr>
              <p:spPr bwMode="auto">
                <a:xfrm>
                  <a:off x="3107" y="2931"/>
                  <a:ext cx="408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>
                      <a:latin typeface="Times New Roman" panose="02020603050405020304" pitchFamily="18" charset="0"/>
                    </a:rPr>
                    <a:t>0x1000</a:t>
                  </a:r>
                  <a:endParaRPr lang="zh-TW" altLang="en-US" sz="12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4954" name="文字方塊 244"/>
                <p:cNvSpPr txBox="1">
                  <a:spLocks noChangeArrowheads="1"/>
                </p:cNvSpPr>
                <p:nvPr/>
              </p:nvSpPr>
              <p:spPr bwMode="auto">
                <a:xfrm>
                  <a:off x="3107" y="3090"/>
                  <a:ext cx="408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>
                      <a:latin typeface="Times New Roman" panose="02020603050405020304" pitchFamily="18" charset="0"/>
                    </a:rPr>
                    <a:t>0x1001</a:t>
                  </a:r>
                  <a:endParaRPr lang="zh-TW" altLang="en-US" sz="12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34932" name="群組 355"/>
              <p:cNvGrpSpPr>
                <a:grpSpLocks/>
              </p:cNvGrpSpPr>
              <p:nvPr/>
            </p:nvGrpSpPr>
            <p:grpSpPr bwMode="auto">
              <a:xfrm>
                <a:off x="5543550" y="4652963"/>
                <a:ext cx="863600" cy="276225"/>
                <a:chOff x="7380945" y="4905164"/>
                <a:chExt cx="863600" cy="276225"/>
              </a:xfrm>
            </p:grpSpPr>
            <p:sp>
              <p:nvSpPr>
                <p:cNvPr id="233" name="右大括弧 232"/>
                <p:cNvSpPr/>
                <p:nvPr/>
              </p:nvSpPr>
              <p:spPr>
                <a:xfrm>
                  <a:off x="7380945" y="4941676"/>
                  <a:ext cx="179388" cy="215900"/>
                </a:xfrm>
                <a:prstGeom prst="rightBrace">
                  <a:avLst/>
                </a:prstGeom>
                <a:ln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TW" altLang="en-US"/>
                </a:p>
              </p:txBody>
            </p:sp>
            <p:sp>
              <p:nvSpPr>
                <p:cNvPr id="34943" name="文字方塊 225"/>
                <p:cNvSpPr txBox="1">
                  <a:spLocks noChangeArrowheads="1"/>
                </p:cNvSpPr>
                <p:nvPr/>
              </p:nvSpPr>
              <p:spPr bwMode="auto">
                <a:xfrm>
                  <a:off x="7560332" y="4905164"/>
                  <a:ext cx="684213" cy="2762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>
                      <a:latin typeface="Times New Roman" panose="02020603050405020304" pitchFamily="18" charset="0"/>
                    </a:rPr>
                    <a:t>Level 3</a:t>
                  </a:r>
                  <a:endParaRPr lang="zh-TW" altLang="en-US" sz="12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34933" name="群組 354"/>
              <p:cNvGrpSpPr>
                <a:grpSpLocks/>
              </p:cNvGrpSpPr>
              <p:nvPr/>
            </p:nvGrpSpPr>
            <p:grpSpPr bwMode="auto">
              <a:xfrm>
                <a:off x="5543550" y="4905375"/>
                <a:ext cx="863600" cy="276225"/>
                <a:chOff x="7380312" y="4653136"/>
                <a:chExt cx="864233" cy="276225"/>
              </a:xfrm>
            </p:grpSpPr>
            <p:sp>
              <p:nvSpPr>
                <p:cNvPr id="34940" name="文字方塊 222"/>
                <p:cNvSpPr txBox="1">
                  <a:spLocks noChangeArrowheads="1"/>
                </p:cNvSpPr>
                <p:nvPr/>
              </p:nvSpPr>
              <p:spPr bwMode="auto">
                <a:xfrm>
                  <a:off x="7560332" y="4653136"/>
                  <a:ext cx="684213" cy="2762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>
                      <a:latin typeface="Times New Roman" panose="02020603050405020304" pitchFamily="18" charset="0"/>
                    </a:rPr>
                    <a:t>Level 4</a:t>
                  </a:r>
                  <a:endParaRPr lang="zh-TW" altLang="en-US" sz="12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32" name="右大括弧 231"/>
                <p:cNvSpPr/>
                <p:nvPr/>
              </p:nvSpPr>
              <p:spPr>
                <a:xfrm>
                  <a:off x="7380312" y="4689649"/>
                  <a:ext cx="179519" cy="215900"/>
                </a:xfrm>
                <a:prstGeom prst="rightBrace">
                  <a:avLst/>
                </a:prstGeom>
                <a:ln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TW" altLang="en-US"/>
                </a:p>
              </p:txBody>
            </p:sp>
          </p:grpSp>
          <p:grpSp>
            <p:nvGrpSpPr>
              <p:cNvPr id="34934" name="群組 120"/>
              <p:cNvGrpSpPr>
                <a:grpSpLocks/>
              </p:cNvGrpSpPr>
              <p:nvPr/>
            </p:nvGrpSpPr>
            <p:grpSpPr bwMode="auto">
              <a:xfrm>
                <a:off x="5543550" y="2781300"/>
                <a:ext cx="863600" cy="935038"/>
                <a:chOff x="7380312" y="2781329"/>
                <a:chExt cx="864221" cy="466176"/>
              </a:xfrm>
            </p:grpSpPr>
            <p:sp>
              <p:nvSpPr>
                <p:cNvPr id="229" name="右大括弧 228"/>
                <p:cNvSpPr/>
                <p:nvPr/>
              </p:nvSpPr>
              <p:spPr>
                <a:xfrm>
                  <a:off x="7380312" y="2781329"/>
                  <a:ext cx="179517" cy="466176"/>
                </a:xfrm>
                <a:prstGeom prst="rightBrace">
                  <a:avLst/>
                </a:prstGeom>
                <a:ln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TW" altLang="en-US"/>
                </a:p>
              </p:txBody>
            </p:sp>
            <p:sp>
              <p:nvSpPr>
                <p:cNvPr id="34939" name="文字方塊 86"/>
                <p:cNvSpPr txBox="1">
                  <a:spLocks noChangeArrowheads="1"/>
                </p:cNvSpPr>
                <p:nvPr/>
              </p:nvSpPr>
              <p:spPr bwMode="auto">
                <a:xfrm>
                  <a:off x="7560457" y="2942698"/>
                  <a:ext cx="684076" cy="1379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>
                      <a:latin typeface="Times New Roman" panose="02020603050405020304" pitchFamily="18" charset="0"/>
                    </a:rPr>
                    <a:t>Level 1</a:t>
                  </a:r>
                  <a:endParaRPr lang="zh-TW" altLang="en-US" sz="12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34935" name="群組 356"/>
              <p:cNvGrpSpPr>
                <a:grpSpLocks/>
              </p:cNvGrpSpPr>
              <p:nvPr/>
            </p:nvGrpSpPr>
            <p:grpSpPr bwMode="auto">
              <a:xfrm>
                <a:off x="5543558" y="4184650"/>
                <a:ext cx="863601" cy="468313"/>
                <a:chOff x="7380289" y="4923060"/>
                <a:chExt cx="864232" cy="244746"/>
              </a:xfrm>
            </p:grpSpPr>
            <p:sp>
              <p:nvSpPr>
                <p:cNvPr id="227" name="右大括弧 226"/>
                <p:cNvSpPr/>
                <p:nvPr/>
              </p:nvSpPr>
              <p:spPr>
                <a:xfrm>
                  <a:off x="7380281" y="4923060"/>
                  <a:ext cx="179519" cy="244746"/>
                </a:xfrm>
                <a:prstGeom prst="rightBrace">
                  <a:avLst/>
                </a:prstGeom>
                <a:ln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TW" altLang="en-US"/>
                </a:p>
              </p:txBody>
            </p:sp>
            <p:sp>
              <p:nvSpPr>
                <p:cNvPr id="34937" name="文字方塊 88"/>
                <p:cNvSpPr txBox="1">
                  <a:spLocks noChangeArrowheads="1"/>
                </p:cNvSpPr>
                <p:nvPr/>
              </p:nvSpPr>
              <p:spPr bwMode="auto">
                <a:xfrm>
                  <a:off x="7559808" y="4980306"/>
                  <a:ext cx="684713" cy="1435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>
                      <a:latin typeface="Times New Roman" panose="02020603050405020304" pitchFamily="18" charset="0"/>
                    </a:rPr>
                    <a:t>Level 2</a:t>
                  </a:r>
                  <a:endParaRPr lang="zh-TW" altLang="en-US" sz="12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34930" name="文字方塊 269"/>
            <p:cNvSpPr txBox="1">
              <a:spLocks noChangeArrowheads="1"/>
            </p:cNvSpPr>
            <p:nvPr/>
          </p:nvSpPr>
          <p:spPr bwMode="auto">
            <a:xfrm>
              <a:off x="2267385" y="5301047"/>
              <a:ext cx="2889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solidFill>
                    <a:srgbClr val="C00000"/>
                  </a:solidFill>
                  <a:latin typeface="Times New Roman" panose="02020603050405020304" pitchFamily="18" charset="0"/>
                </a:rPr>
                <a:t>P</a:t>
              </a:r>
              <a:endParaRPr lang="zh-TW" altLang="en-US" sz="1800">
                <a:solidFill>
                  <a:srgbClr val="C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272" name="Text Box 121"/>
          <p:cNvSpPr txBox="1">
            <a:spLocks noChangeArrowheads="1"/>
          </p:cNvSpPr>
          <p:nvPr/>
        </p:nvSpPr>
        <p:spPr bwMode="auto">
          <a:xfrm>
            <a:off x="5724525" y="3681413"/>
            <a:ext cx="15843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 F instead E</a:t>
            </a:r>
          </a:p>
        </p:txBody>
      </p:sp>
      <p:sp>
        <p:nvSpPr>
          <p:cNvPr id="273" name="文字方塊 272"/>
          <p:cNvSpPr txBox="1">
            <a:spLocks noChangeArrowheads="1"/>
          </p:cNvSpPr>
          <p:nvPr/>
        </p:nvSpPr>
        <p:spPr bwMode="auto">
          <a:xfrm>
            <a:off x="971550" y="2744788"/>
            <a:ext cx="20875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Finding grandparent</a:t>
            </a: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74" name="文字方塊 77"/>
          <p:cNvSpPr txBox="1">
            <a:spLocks noChangeArrowheads="1"/>
          </p:cNvSpPr>
          <p:nvPr/>
        </p:nvSpPr>
        <p:spPr bwMode="auto">
          <a:xfrm>
            <a:off x="468313" y="3644900"/>
            <a:ext cx="1189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111X</a:t>
            </a:r>
            <a:r>
              <a:rPr lang="en-US" altLang="zh-TW" sz="1800">
                <a:solidFill>
                  <a:srgbClr val="C00000"/>
                </a:solidFill>
                <a:latin typeface="Times New Roman" panose="02020603050405020304" pitchFamily="18" charset="0"/>
              </a:rPr>
              <a:t>010</a:t>
            </a:r>
            <a:endParaRPr lang="zh-TW" altLang="en-US" sz="18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5" name="文字方塊 77"/>
          <p:cNvSpPr txBox="1">
            <a:spLocks noChangeArrowheads="1"/>
          </p:cNvSpPr>
          <p:nvPr/>
        </p:nvSpPr>
        <p:spPr bwMode="auto">
          <a:xfrm>
            <a:off x="468313" y="3644900"/>
            <a:ext cx="1189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1111</a:t>
            </a:r>
            <a:endParaRPr lang="zh-TW" altLang="en-US" sz="18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6" name="Text Box 121"/>
          <p:cNvSpPr txBox="1">
            <a:spLocks noChangeArrowheads="1"/>
          </p:cNvSpPr>
          <p:nvPr/>
        </p:nvSpPr>
        <p:spPr bwMode="auto">
          <a:xfrm>
            <a:off x="5724525" y="3681413"/>
            <a:ext cx="18986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 Has grandparent</a:t>
            </a:r>
          </a:p>
        </p:txBody>
      </p:sp>
      <p:sp>
        <p:nvSpPr>
          <p:cNvPr id="277" name="文字方塊 276"/>
          <p:cNvSpPr txBox="1">
            <a:spLocks noChangeArrowheads="1"/>
          </p:cNvSpPr>
          <p:nvPr/>
        </p:nvSpPr>
        <p:spPr bwMode="auto">
          <a:xfrm>
            <a:off x="4535488" y="4652963"/>
            <a:ext cx="5413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C00000"/>
                </a:solidFill>
                <a:latin typeface="Times New Roman" panose="02020603050405020304" pitchFamily="18" charset="0"/>
              </a:rPr>
              <a:t>GP</a:t>
            </a:r>
            <a:endParaRPr lang="zh-TW" altLang="en-US" sz="18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9" name="Text Box 121"/>
          <p:cNvSpPr txBox="1">
            <a:spLocks noChangeArrowheads="1"/>
          </p:cNvSpPr>
          <p:nvPr/>
        </p:nvSpPr>
        <p:spPr bwMode="auto">
          <a:xfrm>
            <a:off x="5724525" y="3681413"/>
            <a:ext cx="15843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 C instead F</a:t>
            </a:r>
          </a:p>
        </p:txBody>
      </p:sp>
      <p:grpSp>
        <p:nvGrpSpPr>
          <p:cNvPr id="29" name="群組 220"/>
          <p:cNvGrpSpPr>
            <a:grpSpLocks/>
          </p:cNvGrpSpPr>
          <p:nvPr/>
        </p:nvGrpSpPr>
        <p:grpSpPr bwMode="auto">
          <a:xfrm>
            <a:off x="3095625" y="2276475"/>
            <a:ext cx="3311525" cy="2940050"/>
            <a:chOff x="3095625" y="2241550"/>
            <a:chExt cx="3311534" cy="2940051"/>
          </a:xfrm>
        </p:grpSpPr>
        <p:grpSp>
          <p:nvGrpSpPr>
            <p:cNvPr id="34881" name="Group 71"/>
            <p:cNvGrpSpPr>
              <a:grpSpLocks/>
            </p:cNvGrpSpPr>
            <p:nvPr/>
          </p:nvGrpSpPr>
          <p:grpSpPr bwMode="auto">
            <a:xfrm>
              <a:off x="3095625" y="2241550"/>
              <a:ext cx="2524125" cy="2940051"/>
              <a:chOff x="3107" y="1412"/>
              <a:chExt cx="1590" cy="1852"/>
            </a:xfrm>
          </p:grpSpPr>
          <p:grpSp>
            <p:nvGrpSpPr>
              <p:cNvPr id="34894" name="群組 34"/>
              <p:cNvGrpSpPr>
                <a:grpSpLocks/>
              </p:cNvGrpSpPr>
              <p:nvPr/>
            </p:nvGrpSpPr>
            <p:grpSpPr bwMode="auto">
              <a:xfrm>
                <a:off x="3473" y="1412"/>
                <a:ext cx="1224" cy="1837"/>
                <a:chOff x="5364088" y="1916832"/>
                <a:chExt cx="1654308" cy="2628379"/>
              </a:xfrm>
            </p:grpSpPr>
            <p:grpSp>
              <p:nvGrpSpPr>
                <p:cNvPr id="34905" name="群組 24"/>
                <p:cNvGrpSpPr>
                  <a:grpSpLocks/>
                </p:cNvGrpSpPr>
                <p:nvPr/>
              </p:nvGrpSpPr>
              <p:grpSpPr bwMode="auto">
                <a:xfrm>
                  <a:off x="5364088" y="2384884"/>
                  <a:ext cx="1090967" cy="2160327"/>
                  <a:chOff x="5364088" y="2384884"/>
                  <a:chExt cx="1090967" cy="2160327"/>
                </a:xfrm>
              </p:grpSpPr>
              <p:sp>
                <p:nvSpPr>
                  <p:cNvPr id="34919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5364088" y="2384884"/>
                    <a:ext cx="1090967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(A)1100</a:t>
                    </a:r>
                    <a:endParaRPr lang="zh-TW" altLang="en-US" sz="1200"/>
                  </a:p>
                </p:txBody>
              </p:sp>
              <p:sp>
                <p:nvSpPr>
                  <p:cNvPr id="34920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5364088" y="2600908"/>
                    <a:ext cx="1090967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(D)1101</a:t>
                    </a:r>
                    <a:endParaRPr lang="zh-TW" altLang="en-US" sz="1200"/>
                  </a:p>
                </p:txBody>
              </p:sp>
              <p:sp>
                <p:nvSpPr>
                  <p:cNvPr id="34921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5364088" y="2816932"/>
                    <a:ext cx="1090967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(F)111X</a:t>
                    </a:r>
                    <a:endParaRPr lang="zh-TW" altLang="en-US" sz="1200"/>
                  </a:p>
                </p:txBody>
              </p:sp>
              <p:sp>
                <p:nvSpPr>
                  <p:cNvPr id="34922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5364088" y="3032956"/>
                    <a:ext cx="1090967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(H)100X</a:t>
                    </a:r>
                    <a:endParaRPr lang="zh-TW" altLang="en-US" sz="1200"/>
                  </a:p>
                </p:txBody>
              </p:sp>
              <p:sp>
                <p:nvSpPr>
                  <p:cNvPr id="34923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5364088" y="3248980"/>
                    <a:ext cx="1090967" cy="216111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free</a:t>
                    </a:r>
                    <a:endParaRPr lang="zh-TW" altLang="en-US" sz="1200"/>
                  </a:p>
                </p:txBody>
              </p:sp>
              <p:sp>
                <p:nvSpPr>
                  <p:cNvPr id="34924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5364088" y="3465004"/>
                    <a:ext cx="1090967" cy="216111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free</a:t>
                    </a:r>
                    <a:endParaRPr lang="zh-TW" altLang="en-US" sz="1200"/>
                  </a:p>
                </p:txBody>
              </p:sp>
              <p:sp>
                <p:nvSpPr>
                  <p:cNvPr id="3492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5364088" y="3681028"/>
                    <a:ext cx="1090967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Empty entry</a:t>
                    </a:r>
                  </a:p>
                </p:txBody>
              </p:sp>
              <p:sp>
                <p:nvSpPr>
                  <p:cNvPr id="34926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5364088" y="3897052"/>
                    <a:ext cx="1090967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>
                        <a:solidFill>
                          <a:srgbClr val="00B050"/>
                        </a:solidFill>
                      </a:rPr>
                      <a:t>(C)11XX</a:t>
                    </a:r>
                    <a:endParaRPr lang="zh-TW" altLang="en-US" sz="1200">
                      <a:solidFill>
                        <a:srgbClr val="00B050"/>
                      </a:solidFill>
                    </a:endParaRPr>
                  </a:p>
                </p:txBody>
              </p:sp>
              <p:sp>
                <p:nvSpPr>
                  <p:cNvPr id="3492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5364088" y="4113076"/>
                    <a:ext cx="1090967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Empty entry</a:t>
                    </a:r>
                  </a:p>
                </p:txBody>
              </p:sp>
              <p:sp>
                <p:nvSpPr>
                  <p:cNvPr id="34928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5364088" y="4329100"/>
                    <a:ext cx="1090967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Empty entry</a:t>
                    </a:r>
                  </a:p>
                </p:txBody>
              </p:sp>
            </p:grpSp>
            <p:grpSp>
              <p:nvGrpSpPr>
                <p:cNvPr id="34906" name="群組 23"/>
                <p:cNvGrpSpPr>
                  <a:grpSpLocks/>
                </p:cNvGrpSpPr>
                <p:nvPr/>
              </p:nvGrpSpPr>
              <p:grpSpPr bwMode="auto">
                <a:xfrm>
                  <a:off x="6444209" y="2384884"/>
                  <a:ext cx="504055" cy="2160327"/>
                  <a:chOff x="6444208" y="2384884"/>
                  <a:chExt cx="648073" cy="2160327"/>
                </a:xfrm>
              </p:grpSpPr>
              <p:sp>
                <p:nvSpPr>
                  <p:cNvPr id="34909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6444209" y="2384884"/>
                    <a:ext cx="648072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0001</a:t>
                    </a:r>
                    <a:endParaRPr lang="zh-TW" altLang="en-US" sz="1200"/>
                  </a:p>
                </p:txBody>
              </p:sp>
              <p:sp>
                <p:nvSpPr>
                  <p:cNvPr id="34910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6444208" y="2600908"/>
                    <a:ext cx="648072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0001</a:t>
                    </a:r>
                    <a:endParaRPr lang="zh-TW" altLang="en-US" sz="1200"/>
                  </a:p>
                </p:txBody>
              </p:sp>
              <p:sp>
                <p:nvSpPr>
                  <p:cNvPr id="34911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6444208" y="2816932"/>
                    <a:ext cx="648072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0001</a:t>
                    </a:r>
                    <a:endParaRPr lang="zh-TW" altLang="en-US" sz="1200"/>
                  </a:p>
                </p:txBody>
              </p:sp>
              <p:sp>
                <p:nvSpPr>
                  <p:cNvPr id="34912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6444208" y="3032956"/>
                    <a:ext cx="648072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0001</a:t>
                    </a:r>
                    <a:endParaRPr lang="zh-TW" altLang="en-US" sz="1200"/>
                  </a:p>
                </p:txBody>
              </p:sp>
              <p:sp>
                <p:nvSpPr>
                  <p:cNvPr id="34913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6444208" y="3248980"/>
                    <a:ext cx="648072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0000</a:t>
                    </a:r>
                    <a:endParaRPr lang="zh-TW" altLang="en-US" sz="1200"/>
                  </a:p>
                </p:txBody>
              </p:sp>
              <p:sp>
                <p:nvSpPr>
                  <p:cNvPr id="34914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6444208" y="3465004"/>
                    <a:ext cx="648072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0000</a:t>
                    </a:r>
                    <a:endParaRPr lang="zh-TW" altLang="en-US" sz="1200"/>
                  </a:p>
                </p:txBody>
              </p:sp>
              <p:sp>
                <p:nvSpPr>
                  <p:cNvPr id="3491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6444208" y="3681028"/>
                    <a:ext cx="648072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0010</a:t>
                    </a:r>
                    <a:endParaRPr lang="zh-TW" altLang="en-US" sz="1200"/>
                  </a:p>
                </p:txBody>
              </p:sp>
              <p:sp>
                <p:nvSpPr>
                  <p:cNvPr id="34916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6444208" y="3897052"/>
                    <a:ext cx="648072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0010</a:t>
                    </a:r>
                    <a:endParaRPr lang="zh-TW" altLang="en-US" sz="1200"/>
                  </a:p>
                </p:txBody>
              </p:sp>
              <p:sp>
                <p:nvSpPr>
                  <p:cNvPr id="3491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6444208" y="4113076"/>
                    <a:ext cx="648072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0011</a:t>
                    </a:r>
                    <a:endParaRPr lang="zh-TW" altLang="en-US" sz="1200"/>
                  </a:p>
                </p:txBody>
              </p:sp>
              <p:sp>
                <p:nvSpPr>
                  <p:cNvPr id="34918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6444208" y="4329100"/>
                    <a:ext cx="648072" cy="21611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lr>
                        <a:schemeClr val="bg2"/>
                      </a:buClr>
                      <a:buSzPct val="70000"/>
                      <a:buFont typeface="Wingdings" panose="05000000000000000000" pitchFamily="2" charset="2"/>
                      <a:buChar char="l"/>
                      <a:defRPr kumimoji="1" sz="3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150000"/>
                      <a:buChar char="•"/>
                      <a:defRPr kumimoji="1" sz="26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lr>
                        <a:schemeClr val="tx1"/>
                      </a:buClr>
                      <a:buSzPct val="150000"/>
                      <a:buChar char="•"/>
                      <a:defRPr kumimoji="1" sz="2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lr>
                        <a:schemeClr val="tx2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150000"/>
                      <a:buChar char="•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zh-TW" sz="1200"/>
                      <a:t>0100</a:t>
                    </a:r>
                    <a:endParaRPr lang="zh-TW" altLang="en-US" sz="1200"/>
                  </a:p>
                </p:txBody>
              </p:sp>
            </p:grpSp>
            <p:sp>
              <p:nvSpPr>
                <p:cNvPr id="34907" name="文字方塊 37"/>
                <p:cNvSpPr txBox="1">
                  <a:spLocks noChangeArrowheads="1"/>
                </p:cNvSpPr>
                <p:nvPr/>
              </p:nvSpPr>
              <p:spPr bwMode="auto">
                <a:xfrm>
                  <a:off x="5543992" y="2024142"/>
                  <a:ext cx="792661" cy="3033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600">
                      <a:latin typeface="Times New Roman" panose="02020603050405020304" pitchFamily="18" charset="0"/>
                    </a:rPr>
                    <a:t>TCAM</a:t>
                  </a:r>
                  <a:endParaRPr lang="zh-TW" altLang="en-US" sz="16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4908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6444866" y="1916832"/>
                  <a:ext cx="573530" cy="4120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 i="1">
                      <a:solidFill>
                        <a:srgbClr val="C00000"/>
                      </a:solidFill>
                      <a:latin typeface="Times New Roman" panose="02020603050405020304" pitchFamily="18" charset="0"/>
                    </a:rPr>
                    <a:t>Level index</a:t>
                  </a:r>
                </a:p>
              </p:txBody>
            </p:sp>
          </p:grpSp>
          <p:sp>
            <p:nvSpPr>
              <p:cNvPr id="34895" name="文字方塊 76"/>
              <p:cNvSpPr txBox="1">
                <a:spLocks noChangeArrowheads="1"/>
              </p:cNvSpPr>
              <p:nvPr/>
            </p:nvSpPr>
            <p:spPr bwMode="auto">
              <a:xfrm>
                <a:off x="3107" y="1729"/>
                <a:ext cx="408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</a:rPr>
                  <a:t>0x0000</a:t>
                </a:r>
                <a:endParaRPr lang="zh-TW" altLang="en-US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4896" name="文字方塊 77"/>
              <p:cNvSpPr txBox="1">
                <a:spLocks noChangeArrowheads="1"/>
              </p:cNvSpPr>
              <p:nvPr/>
            </p:nvSpPr>
            <p:spPr bwMode="auto">
              <a:xfrm>
                <a:off x="3107" y="1865"/>
                <a:ext cx="408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</a:rPr>
                  <a:t>0x0001</a:t>
                </a:r>
                <a:endParaRPr lang="zh-TW" altLang="en-US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4897" name="文字方塊 78"/>
              <p:cNvSpPr txBox="1">
                <a:spLocks noChangeArrowheads="1"/>
              </p:cNvSpPr>
              <p:nvPr/>
            </p:nvSpPr>
            <p:spPr bwMode="auto">
              <a:xfrm>
                <a:off x="3107" y="2024"/>
                <a:ext cx="408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</a:rPr>
                  <a:t>0x0010</a:t>
                </a:r>
                <a:endParaRPr lang="zh-TW" altLang="en-US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4898" name="文字方塊 79"/>
              <p:cNvSpPr txBox="1">
                <a:spLocks noChangeArrowheads="1"/>
              </p:cNvSpPr>
              <p:nvPr/>
            </p:nvSpPr>
            <p:spPr bwMode="auto">
              <a:xfrm>
                <a:off x="3107" y="2183"/>
                <a:ext cx="408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</a:rPr>
                  <a:t>0x0011</a:t>
                </a:r>
                <a:endParaRPr lang="zh-TW" altLang="en-US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4899" name="文字方塊 80"/>
              <p:cNvSpPr txBox="1">
                <a:spLocks noChangeArrowheads="1"/>
              </p:cNvSpPr>
              <p:nvPr/>
            </p:nvSpPr>
            <p:spPr bwMode="auto">
              <a:xfrm>
                <a:off x="3107" y="2341"/>
                <a:ext cx="408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</a:rPr>
                  <a:t>0x0100</a:t>
                </a:r>
                <a:endParaRPr lang="zh-TW" altLang="en-US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4900" name="文字方塊 81"/>
              <p:cNvSpPr txBox="1">
                <a:spLocks noChangeArrowheads="1"/>
              </p:cNvSpPr>
              <p:nvPr/>
            </p:nvSpPr>
            <p:spPr bwMode="auto">
              <a:xfrm>
                <a:off x="3107" y="2478"/>
                <a:ext cx="408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</a:rPr>
                  <a:t>0x0101</a:t>
                </a:r>
                <a:endParaRPr lang="zh-TW" altLang="en-US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4901" name="文字方塊 82"/>
              <p:cNvSpPr txBox="1">
                <a:spLocks noChangeArrowheads="1"/>
              </p:cNvSpPr>
              <p:nvPr/>
            </p:nvSpPr>
            <p:spPr bwMode="auto">
              <a:xfrm>
                <a:off x="3107" y="2636"/>
                <a:ext cx="408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</a:rPr>
                  <a:t>0x0110</a:t>
                </a:r>
                <a:endParaRPr lang="zh-TW" altLang="en-US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4902" name="文字方塊 83"/>
              <p:cNvSpPr txBox="1">
                <a:spLocks noChangeArrowheads="1"/>
              </p:cNvSpPr>
              <p:nvPr/>
            </p:nvSpPr>
            <p:spPr bwMode="auto">
              <a:xfrm>
                <a:off x="3107" y="2795"/>
                <a:ext cx="408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</a:rPr>
                  <a:t>0x0111</a:t>
                </a:r>
                <a:endParaRPr lang="zh-TW" altLang="en-US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4903" name="文字方塊 304"/>
              <p:cNvSpPr txBox="1">
                <a:spLocks noChangeArrowheads="1"/>
              </p:cNvSpPr>
              <p:nvPr/>
            </p:nvSpPr>
            <p:spPr bwMode="auto">
              <a:xfrm>
                <a:off x="3107" y="2931"/>
                <a:ext cx="408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</a:rPr>
                  <a:t>0x1000</a:t>
                </a:r>
                <a:endParaRPr lang="zh-TW" altLang="en-US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4904" name="文字方塊 305"/>
              <p:cNvSpPr txBox="1">
                <a:spLocks noChangeArrowheads="1"/>
              </p:cNvSpPr>
              <p:nvPr/>
            </p:nvSpPr>
            <p:spPr bwMode="auto">
              <a:xfrm>
                <a:off x="3107" y="3090"/>
                <a:ext cx="408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</a:rPr>
                  <a:t>0x1001</a:t>
                </a:r>
                <a:endParaRPr lang="zh-TW" altLang="en-US" sz="12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4882" name="群組 355"/>
            <p:cNvGrpSpPr>
              <a:grpSpLocks/>
            </p:cNvGrpSpPr>
            <p:nvPr/>
          </p:nvGrpSpPr>
          <p:grpSpPr bwMode="auto">
            <a:xfrm>
              <a:off x="5543550" y="4652963"/>
              <a:ext cx="863600" cy="276225"/>
              <a:chOff x="7380945" y="4905164"/>
              <a:chExt cx="863600" cy="276225"/>
            </a:xfrm>
          </p:grpSpPr>
          <p:sp>
            <p:nvSpPr>
              <p:cNvPr id="294" name="右大括弧 293"/>
              <p:cNvSpPr/>
              <p:nvPr/>
            </p:nvSpPr>
            <p:spPr>
              <a:xfrm>
                <a:off x="7380952" y="4941677"/>
                <a:ext cx="179388" cy="215900"/>
              </a:xfrm>
              <a:prstGeom prst="rightBrace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sp>
            <p:nvSpPr>
              <p:cNvPr id="34893" name="文字方塊 225"/>
              <p:cNvSpPr txBox="1">
                <a:spLocks noChangeArrowheads="1"/>
              </p:cNvSpPr>
              <p:nvPr/>
            </p:nvSpPr>
            <p:spPr bwMode="auto">
              <a:xfrm>
                <a:off x="7560332" y="4905164"/>
                <a:ext cx="684213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</a:rPr>
                  <a:t>Level 3</a:t>
                </a:r>
                <a:endParaRPr lang="zh-TW" altLang="en-US" sz="12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4883" name="群組 354"/>
            <p:cNvGrpSpPr>
              <a:grpSpLocks/>
            </p:cNvGrpSpPr>
            <p:nvPr/>
          </p:nvGrpSpPr>
          <p:grpSpPr bwMode="auto">
            <a:xfrm>
              <a:off x="5543550" y="4905375"/>
              <a:ext cx="863600" cy="276225"/>
              <a:chOff x="7380312" y="4653136"/>
              <a:chExt cx="864233" cy="276225"/>
            </a:xfrm>
          </p:grpSpPr>
          <p:sp>
            <p:nvSpPr>
              <p:cNvPr id="34890" name="文字方塊 222"/>
              <p:cNvSpPr txBox="1">
                <a:spLocks noChangeArrowheads="1"/>
              </p:cNvSpPr>
              <p:nvPr/>
            </p:nvSpPr>
            <p:spPr bwMode="auto">
              <a:xfrm>
                <a:off x="7560332" y="4653136"/>
                <a:ext cx="684213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</a:rPr>
                  <a:t>Level 4</a:t>
                </a:r>
                <a:endParaRPr lang="zh-TW" altLang="en-US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3" name="右大括弧 292"/>
              <p:cNvSpPr/>
              <p:nvPr/>
            </p:nvSpPr>
            <p:spPr>
              <a:xfrm>
                <a:off x="7380319" y="4689650"/>
                <a:ext cx="179520" cy="215900"/>
              </a:xfrm>
              <a:prstGeom prst="rightBrace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</p:grpSp>
        <p:grpSp>
          <p:nvGrpSpPr>
            <p:cNvPr id="34884" name="群組 120"/>
            <p:cNvGrpSpPr>
              <a:grpSpLocks/>
            </p:cNvGrpSpPr>
            <p:nvPr/>
          </p:nvGrpSpPr>
          <p:grpSpPr bwMode="auto">
            <a:xfrm>
              <a:off x="5543550" y="2781300"/>
              <a:ext cx="863600" cy="935038"/>
              <a:chOff x="7380312" y="2781329"/>
              <a:chExt cx="864221" cy="466176"/>
            </a:xfrm>
          </p:grpSpPr>
          <p:sp>
            <p:nvSpPr>
              <p:cNvPr id="290" name="右大括弧 289"/>
              <p:cNvSpPr/>
              <p:nvPr/>
            </p:nvSpPr>
            <p:spPr>
              <a:xfrm>
                <a:off x="7380319" y="2781329"/>
                <a:ext cx="179517" cy="466176"/>
              </a:xfrm>
              <a:prstGeom prst="rightBrace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sp>
            <p:nvSpPr>
              <p:cNvPr id="34889" name="文字方塊 86"/>
              <p:cNvSpPr txBox="1">
                <a:spLocks noChangeArrowheads="1"/>
              </p:cNvSpPr>
              <p:nvPr/>
            </p:nvSpPr>
            <p:spPr bwMode="auto">
              <a:xfrm>
                <a:off x="7560457" y="2942698"/>
                <a:ext cx="684076" cy="137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</a:rPr>
                  <a:t>Level 1</a:t>
                </a:r>
                <a:endParaRPr lang="zh-TW" altLang="en-US" sz="12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4885" name="群組 356"/>
            <p:cNvGrpSpPr>
              <a:grpSpLocks/>
            </p:cNvGrpSpPr>
            <p:nvPr/>
          </p:nvGrpSpPr>
          <p:grpSpPr bwMode="auto">
            <a:xfrm>
              <a:off x="5543558" y="4184650"/>
              <a:ext cx="863601" cy="468313"/>
              <a:chOff x="7380289" y="4923060"/>
              <a:chExt cx="864232" cy="244746"/>
            </a:xfrm>
          </p:grpSpPr>
          <p:sp>
            <p:nvSpPr>
              <p:cNvPr id="288" name="右大括弧 287"/>
              <p:cNvSpPr/>
              <p:nvPr/>
            </p:nvSpPr>
            <p:spPr>
              <a:xfrm>
                <a:off x="7380288" y="4923061"/>
                <a:ext cx="179519" cy="244746"/>
              </a:xfrm>
              <a:prstGeom prst="rightBrace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sp>
            <p:nvSpPr>
              <p:cNvPr id="34887" name="文字方塊 88"/>
              <p:cNvSpPr txBox="1">
                <a:spLocks noChangeArrowheads="1"/>
              </p:cNvSpPr>
              <p:nvPr/>
            </p:nvSpPr>
            <p:spPr bwMode="auto">
              <a:xfrm>
                <a:off x="7559808" y="4980306"/>
                <a:ext cx="684713" cy="1435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70000"/>
                  <a:buFont typeface="Wingdings" panose="05000000000000000000" pitchFamily="2" charset="2"/>
                  <a:buChar char="l"/>
                  <a:defRPr kumimoji="1" sz="31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50000"/>
                  <a:buChar char="•"/>
                  <a:defRPr kumimoji="1" sz="26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150000"/>
                  <a:buChar char="•"/>
                  <a:defRPr kumimoji="1" sz="2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50000"/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</a:rPr>
                  <a:t>Level 2</a:t>
                </a:r>
                <a:endParaRPr lang="zh-TW" altLang="en-US" sz="12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" name="文字方塊 77"/>
          <p:cNvSpPr txBox="1">
            <a:spLocks noChangeArrowheads="1"/>
          </p:cNvSpPr>
          <p:nvPr/>
        </p:nvSpPr>
        <p:spPr bwMode="auto">
          <a:xfrm>
            <a:off x="468313" y="3644900"/>
            <a:ext cx="1189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111X</a:t>
            </a:r>
            <a:endParaRPr lang="zh-TW" altLang="en-US" sz="18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文字方塊 77"/>
          <p:cNvSpPr txBox="1">
            <a:spLocks noChangeArrowheads="1"/>
          </p:cNvSpPr>
          <p:nvPr/>
        </p:nvSpPr>
        <p:spPr bwMode="auto">
          <a:xfrm>
            <a:off x="468313" y="3644900"/>
            <a:ext cx="1189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111X</a:t>
            </a:r>
            <a:r>
              <a:rPr lang="en-US" altLang="zh-TW" sz="1800">
                <a:solidFill>
                  <a:srgbClr val="C00000"/>
                </a:solidFill>
                <a:latin typeface="Times New Roman" panose="02020603050405020304" pitchFamily="18" charset="0"/>
              </a:rPr>
              <a:t>011</a:t>
            </a:r>
            <a:endParaRPr lang="zh-TW" altLang="en-US" sz="18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4848" name="Group 353"/>
          <p:cNvGrpSpPr>
            <a:grpSpLocks/>
          </p:cNvGrpSpPr>
          <p:nvPr/>
        </p:nvGrpSpPr>
        <p:grpSpPr bwMode="auto">
          <a:xfrm>
            <a:off x="5003800" y="5337175"/>
            <a:ext cx="3313113" cy="1368425"/>
            <a:chOff x="3220" y="2591"/>
            <a:chExt cx="1815" cy="786"/>
          </a:xfrm>
        </p:grpSpPr>
        <p:grpSp>
          <p:nvGrpSpPr>
            <p:cNvPr id="34851" name="Group 306"/>
            <p:cNvGrpSpPr>
              <a:grpSpLocks/>
            </p:cNvGrpSpPr>
            <p:nvPr/>
          </p:nvGrpSpPr>
          <p:grpSpPr bwMode="auto">
            <a:xfrm>
              <a:off x="3288" y="2807"/>
              <a:ext cx="1002" cy="568"/>
              <a:chOff x="7840" y="3586"/>
              <a:chExt cx="2179" cy="1262"/>
            </a:xfrm>
          </p:grpSpPr>
          <p:sp>
            <p:nvSpPr>
              <p:cNvPr id="34860" name="Line 337"/>
              <p:cNvSpPr>
                <a:spLocks noChangeShapeType="1"/>
              </p:cNvSpPr>
              <p:nvPr/>
            </p:nvSpPr>
            <p:spPr bwMode="auto">
              <a:xfrm flipV="1">
                <a:off x="9236" y="3887"/>
                <a:ext cx="600" cy="64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grpSp>
            <p:nvGrpSpPr>
              <p:cNvPr id="34861" name="Group 311"/>
              <p:cNvGrpSpPr>
                <a:grpSpLocks/>
              </p:cNvGrpSpPr>
              <p:nvPr/>
            </p:nvGrpSpPr>
            <p:grpSpPr bwMode="auto">
              <a:xfrm>
                <a:off x="7840" y="4546"/>
                <a:ext cx="298" cy="302"/>
                <a:chOff x="7930" y="5936"/>
                <a:chExt cx="341" cy="340"/>
              </a:xfrm>
            </p:grpSpPr>
            <p:sp>
              <p:nvSpPr>
                <p:cNvPr id="34879" name="Oval 312"/>
                <p:cNvSpPr>
                  <a:spLocks noChangeArrowheads="1"/>
                </p:cNvSpPr>
                <p:nvPr/>
              </p:nvSpPr>
              <p:spPr bwMode="auto">
                <a:xfrm>
                  <a:off x="7930" y="5936"/>
                  <a:ext cx="341" cy="34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/>
                </a:p>
              </p:txBody>
            </p:sp>
            <p:sp>
              <p:nvSpPr>
                <p:cNvPr id="34880" name="Text Box 313"/>
                <p:cNvSpPr txBox="1">
                  <a:spLocks noChangeArrowheads="1"/>
                </p:cNvSpPr>
                <p:nvPr/>
              </p:nvSpPr>
              <p:spPr bwMode="auto">
                <a:xfrm>
                  <a:off x="8032" y="5980"/>
                  <a:ext cx="162" cy="2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400" b="1">
                      <a:solidFill>
                        <a:srgbClr val="000000"/>
                      </a:solidFill>
                    </a:rPr>
                    <a:t>H</a:t>
                  </a:r>
                  <a:endParaRPr lang="en-US" altLang="zh-TW" sz="2400" b="1"/>
                </a:p>
              </p:txBody>
            </p:sp>
          </p:grpSp>
          <p:grpSp>
            <p:nvGrpSpPr>
              <p:cNvPr id="34862" name="Group 317"/>
              <p:cNvGrpSpPr>
                <a:grpSpLocks/>
              </p:cNvGrpSpPr>
              <p:nvPr/>
            </p:nvGrpSpPr>
            <p:grpSpPr bwMode="auto">
              <a:xfrm>
                <a:off x="8466" y="4546"/>
                <a:ext cx="299" cy="302"/>
                <a:chOff x="7930" y="5936"/>
                <a:chExt cx="341" cy="340"/>
              </a:xfrm>
            </p:grpSpPr>
            <p:sp>
              <p:nvSpPr>
                <p:cNvPr id="34877" name="Oval 318"/>
                <p:cNvSpPr>
                  <a:spLocks noChangeArrowheads="1"/>
                </p:cNvSpPr>
                <p:nvPr/>
              </p:nvSpPr>
              <p:spPr bwMode="auto">
                <a:xfrm>
                  <a:off x="7930" y="5936"/>
                  <a:ext cx="341" cy="34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/>
                </a:p>
              </p:txBody>
            </p:sp>
            <p:sp>
              <p:nvSpPr>
                <p:cNvPr id="34878" name="Text Box 319"/>
                <p:cNvSpPr txBox="1">
                  <a:spLocks noChangeArrowheads="1"/>
                </p:cNvSpPr>
                <p:nvPr/>
              </p:nvSpPr>
              <p:spPr bwMode="auto">
                <a:xfrm>
                  <a:off x="8032" y="5980"/>
                  <a:ext cx="162" cy="2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400" b="1"/>
                    <a:t>A</a:t>
                  </a:r>
                  <a:endParaRPr lang="en-US" altLang="zh-TW" sz="2400" b="1"/>
                </a:p>
              </p:txBody>
            </p:sp>
          </p:grpSp>
          <p:grpSp>
            <p:nvGrpSpPr>
              <p:cNvPr id="34863" name="Group 320"/>
              <p:cNvGrpSpPr>
                <a:grpSpLocks/>
              </p:cNvGrpSpPr>
              <p:nvPr/>
            </p:nvGrpSpPr>
            <p:grpSpPr bwMode="auto">
              <a:xfrm>
                <a:off x="9092" y="4546"/>
                <a:ext cx="297" cy="302"/>
                <a:chOff x="7930" y="5936"/>
                <a:chExt cx="341" cy="340"/>
              </a:xfrm>
            </p:grpSpPr>
            <p:sp>
              <p:nvSpPr>
                <p:cNvPr id="34875" name="Oval 321"/>
                <p:cNvSpPr>
                  <a:spLocks noChangeArrowheads="1"/>
                </p:cNvSpPr>
                <p:nvPr/>
              </p:nvSpPr>
              <p:spPr bwMode="auto">
                <a:xfrm>
                  <a:off x="7930" y="5936"/>
                  <a:ext cx="341" cy="34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/>
                </a:p>
              </p:txBody>
            </p:sp>
            <p:sp>
              <p:nvSpPr>
                <p:cNvPr id="34876" name="Text Box 322"/>
                <p:cNvSpPr txBox="1">
                  <a:spLocks noChangeArrowheads="1"/>
                </p:cNvSpPr>
                <p:nvPr/>
              </p:nvSpPr>
              <p:spPr bwMode="auto">
                <a:xfrm>
                  <a:off x="8032" y="5980"/>
                  <a:ext cx="162" cy="2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400" b="1">
                      <a:solidFill>
                        <a:srgbClr val="000000"/>
                      </a:solidFill>
                    </a:rPr>
                    <a:t>D</a:t>
                  </a:r>
                  <a:endParaRPr lang="en-US" altLang="zh-TW" sz="2400" b="1"/>
                </a:p>
              </p:txBody>
            </p:sp>
          </p:grpSp>
          <p:grpSp>
            <p:nvGrpSpPr>
              <p:cNvPr id="34864" name="Group 323"/>
              <p:cNvGrpSpPr>
                <a:grpSpLocks/>
              </p:cNvGrpSpPr>
              <p:nvPr/>
            </p:nvGrpSpPr>
            <p:grpSpPr bwMode="auto">
              <a:xfrm>
                <a:off x="9719" y="4546"/>
                <a:ext cx="297" cy="302"/>
                <a:chOff x="7930" y="5936"/>
                <a:chExt cx="341" cy="340"/>
              </a:xfrm>
            </p:grpSpPr>
            <p:sp>
              <p:nvSpPr>
                <p:cNvPr id="34873" name="Oval 324"/>
                <p:cNvSpPr>
                  <a:spLocks noChangeArrowheads="1"/>
                </p:cNvSpPr>
                <p:nvPr/>
              </p:nvSpPr>
              <p:spPr bwMode="auto">
                <a:xfrm>
                  <a:off x="7930" y="5936"/>
                  <a:ext cx="341" cy="34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/>
                </a:p>
              </p:txBody>
            </p:sp>
            <p:sp>
              <p:nvSpPr>
                <p:cNvPr id="34874" name="Text Box 325"/>
                <p:cNvSpPr txBox="1">
                  <a:spLocks noChangeArrowheads="1"/>
                </p:cNvSpPr>
                <p:nvPr/>
              </p:nvSpPr>
              <p:spPr bwMode="auto">
                <a:xfrm>
                  <a:off x="8032" y="5980"/>
                  <a:ext cx="162" cy="2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400" b="1"/>
                    <a:t>E</a:t>
                  </a:r>
                  <a:endParaRPr lang="en-US" altLang="zh-TW" sz="2400" b="1"/>
                </a:p>
              </p:txBody>
            </p:sp>
          </p:grpSp>
          <p:grpSp>
            <p:nvGrpSpPr>
              <p:cNvPr id="34865" name="Group 326"/>
              <p:cNvGrpSpPr>
                <a:grpSpLocks/>
              </p:cNvGrpSpPr>
              <p:nvPr/>
            </p:nvGrpSpPr>
            <p:grpSpPr bwMode="auto">
              <a:xfrm>
                <a:off x="9719" y="4066"/>
                <a:ext cx="300" cy="302"/>
                <a:chOff x="7930" y="5936"/>
                <a:chExt cx="341" cy="340"/>
              </a:xfrm>
            </p:grpSpPr>
            <p:sp>
              <p:nvSpPr>
                <p:cNvPr id="34871" name="Oval 327"/>
                <p:cNvSpPr>
                  <a:spLocks noChangeArrowheads="1"/>
                </p:cNvSpPr>
                <p:nvPr/>
              </p:nvSpPr>
              <p:spPr bwMode="auto">
                <a:xfrm>
                  <a:off x="7930" y="5936"/>
                  <a:ext cx="341" cy="34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/>
                </a:p>
              </p:txBody>
            </p:sp>
            <p:sp>
              <p:nvSpPr>
                <p:cNvPr id="34872" name="Text Box 328"/>
                <p:cNvSpPr txBox="1">
                  <a:spLocks noChangeArrowheads="1"/>
                </p:cNvSpPr>
                <p:nvPr/>
              </p:nvSpPr>
              <p:spPr bwMode="auto">
                <a:xfrm>
                  <a:off x="8032" y="5980"/>
                  <a:ext cx="162" cy="2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400" b="1">
                      <a:solidFill>
                        <a:srgbClr val="000000"/>
                      </a:solidFill>
                    </a:rPr>
                    <a:t>F</a:t>
                  </a:r>
                  <a:endParaRPr lang="en-US" altLang="zh-TW" sz="2400" b="1"/>
                </a:p>
              </p:txBody>
            </p:sp>
          </p:grpSp>
          <p:sp>
            <p:nvSpPr>
              <p:cNvPr id="34866" name="Line 330"/>
              <p:cNvSpPr>
                <a:spLocks noChangeShapeType="1"/>
              </p:cNvSpPr>
              <p:nvPr/>
            </p:nvSpPr>
            <p:spPr bwMode="auto">
              <a:xfrm>
                <a:off x="9875" y="3906"/>
                <a:ext cx="0" cy="1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4867" name="Line 331"/>
              <p:cNvSpPr>
                <a:spLocks noChangeShapeType="1"/>
              </p:cNvSpPr>
              <p:nvPr/>
            </p:nvSpPr>
            <p:spPr bwMode="auto">
              <a:xfrm>
                <a:off x="9875" y="4386"/>
                <a:ext cx="0" cy="1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grpSp>
            <p:nvGrpSpPr>
              <p:cNvPr id="34868" name="Group 333"/>
              <p:cNvGrpSpPr>
                <a:grpSpLocks/>
              </p:cNvGrpSpPr>
              <p:nvPr/>
            </p:nvGrpSpPr>
            <p:grpSpPr bwMode="auto">
              <a:xfrm>
                <a:off x="9719" y="3586"/>
                <a:ext cx="296" cy="302"/>
                <a:chOff x="5111" y="3522"/>
                <a:chExt cx="296" cy="302"/>
              </a:xfrm>
            </p:grpSpPr>
            <p:sp>
              <p:nvSpPr>
                <p:cNvPr id="34869" name="Oval 334"/>
                <p:cNvSpPr>
                  <a:spLocks noChangeArrowheads="1"/>
                </p:cNvSpPr>
                <p:nvPr/>
              </p:nvSpPr>
              <p:spPr bwMode="auto">
                <a:xfrm>
                  <a:off x="5111" y="3522"/>
                  <a:ext cx="296" cy="30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/>
                </a:p>
              </p:txBody>
            </p:sp>
            <p:sp>
              <p:nvSpPr>
                <p:cNvPr id="34870" name="Text Box 335"/>
                <p:cNvSpPr txBox="1">
                  <a:spLocks noChangeArrowheads="1"/>
                </p:cNvSpPr>
                <p:nvPr/>
              </p:nvSpPr>
              <p:spPr bwMode="auto">
                <a:xfrm>
                  <a:off x="5200" y="3561"/>
                  <a:ext cx="140" cy="2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spcBef>
                      <a:spcPct val="20000"/>
                    </a:spcBef>
                    <a:buClr>
                      <a:schemeClr val="bg2"/>
                    </a:buClr>
                    <a:buSzPct val="70000"/>
                    <a:buFont typeface="Wingdings" panose="05000000000000000000" pitchFamily="2" charset="2"/>
                    <a:buChar char="l"/>
                    <a:defRPr kumimoji="1" sz="31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50000"/>
                    <a:buChar char="•"/>
                    <a:defRPr kumimoji="1" sz="26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tx1"/>
                    </a:buClr>
                    <a:buSzPct val="150000"/>
                    <a:buChar char="•"/>
                    <a:defRPr kumimoji="1"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150000"/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400" b="1">
                      <a:solidFill>
                        <a:srgbClr val="000000"/>
                      </a:solidFill>
                    </a:rPr>
                    <a:t>C</a:t>
                  </a:r>
                  <a:endParaRPr lang="en-US" altLang="zh-TW" sz="2400" b="1"/>
                </a:p>
              </p:txBody>
            </p:sp>
          </p:grpSp>
        </p:grpSp>
        <p:sp>
          <p:nvSpPr>
            <p:cNvPr id="34852" name="Line 343"/>
            <p:cNvSpPr>
              <a:spLocks noChangeShapeType="1"/>
            </p:cNvSpPr>
            <p:nvPr/>
          </p:nvSpPr>
          <p:spPr bwMode="auto">
            <a:xfrm>
              <a:off x="3243" y="3294"/>
              <a:ext cx="1247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53" name="Line 344"/>
            <p:cNvSpPr>
              <a:spLocks noChangeShapeType="1"/>
            </p:cNvSpPr>
            <p:nvPr/>
          </p:nvSpPr>
          <p:spPr bwMode="auto">
            <a:xfrm>
              <a:off x="3259" y="3087"/>
              <a:ext cx="1247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54" name="Line 345"/>
            <p:cNvSpPr>
              <a:spLocks noChangeShapeType="1"/>
            </p:cNvSpPr>
            <p:nvPr/>
          </p:nvSpPr>
          <p:spPr bwMode="auto">
            <a:xfrm>
              <a:off x="3243" y="2863"/>
              <a:ext cx="1247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55" name="Line 346"/>
            <p:cNvSpPr>
              <a:spLocks noChangeShapeType="1"/>
            </p:cNvSpPr>
            <p:nvPr/>
          </p:nvSpPr>
          <p:spPr bwMode="auto">
            <a:xfrm>
              <a:off x="3220" y="2659"/>
              <a:ext cx="1247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56" name="Text Box 347"/>
            <p:cNvSpPr txBox="1">
              <a:spLocks noChangeArrowheads="1"/>
            </p:cNvSpPr>
            <p:nvPr/>
          </p:nvSpPr>
          <p:spPr bwMode="auto">
            <a:xfrm>
              <a:off x="4604" y="3226"/>
              <a:ext cx="431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400" b="1"/>
                <a:t>Level 1</a:t>
              </a:r>
            </a:p>
          </p:txBody>
        </p:sp>
        <p:sp>
          <p:nvSpPr>
            <p:cNvPr id="34857" name="Text Box 348"/>
            <p:cNvSpPr txBox="1">
              <a:spLocks noChangeArrowheads="1"/>
            </p:cNvSpPr>
            <p:nvPr/>
          </p:nvSpPr>
          <p:spPr bwMode="auto">
            <a:xfrm>
              <a:off x="4604" y="3022"/>
              <a:ext cx="431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400" b="1"/>
                <a:t>Level 2</a:t>
              </a:r>
            </a:p>
          </p:txBody>
        </p:sp>
        <p:sp>
          <p:nvSpPr>
            <p:cNvPr id="34858" name="Text Box 349"/>
            <p:cNvSpPr txBox="1">
              <a:spLocks noChangeArrowheads="1"/>
            </p:cNvSpPr>
            <p:nvPr/>
          </p:nvSpPr>
          <p:spPr bwMode="auto">
            <a:xfrm>
              <a:off x="4604" y="2795"/>
              <a:ext cx="431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400" b="1"/>
                <a:t>Level 3</a:t>
              </a:r>
            </a:p>
          </p:txBody>
        </p:sp>
        <p:sp>
          <p:nvSpPr>
            <p:cNvPr id="34859" name="Text Box 350"/>
            <p:cNvSpPr txBox="1">
              <a:spLocks noChangeArrowheads="1"/>
            </p:cNvSpPr>
            <p:nvPr/>
          </p:nvSpPr>
          <p:spPr bwMode="auto">
            <a:xfrm>
              <a:off x="4604" y="2591"/>
              <a:ext cx="431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400" b="1"/>
                <a:t>Level 4</a:t>
              </a:r>
            </a:p>
          </p:txBody>
        </p:sp>
      </p:grpSp>
      <p:cxnSp>
        <p:nvCxnSpPr>
          <p:cNvPr id="243" name="直線接點 242"/>
          <p:cNvCxnSpPr/>
          <p:nvPr/>
        </p:nvCxnSpPr>
        <p:spPr>
          <a:xfrm>
            <a:off x="6624638" y="6381750"/>
            <a:ext cx="431800" cy="323850"/>
          </a:xfrm>
          <a:prstGeom prst="line">
            <a:avLst/>
          </a:prstGeom>
          <a:ln w="254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Oval 162"/>
          <p:cNvSpPr>
            <a:spLocks noChangeArrowheads="1"/>
          </p:cNvSpPr>
          <p:nvPr/>
        </p:nvSpPr>
        <p:spPr bwMode="auto">
          <a:xfrm>
            <a:off x="4716463" y="3284538"/>
            <a:ext cx="179387" cy="179387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26" grpId="0"/>
      <p:bldP spid="126" grpId="1"/>
      <p:bldP spid="126" grpId="2"/>
      <p:bldP spid="126" grpId="3"/>
      <p:bldP spid="134" grpId="0"/>
      <p:bldP spid="134" grpId="1"/>
      <p:bldP spid="146" grpId="0"/>
      <p:bldP spid="148" grpId="0"/>
      <p:bldP spid="148" grpId="1"/>
      <p:bldP spid="149" grpId="0"/>
      <p:bldP spid="149" grpId="1"/>
      <p:bldP spid="150" grpId="0"/>
      <p:bldP spid="150" grpId="1"/>
      <p:bldP spid="151" grpId="0"/>
      <p:bldP spid="151" grpId="1"/>
      <p:bldP spid="151" grpId="2"/>
      <p:bldP spid="151" grpId="3"/>
      <p:bldP spid="166" grpId="0"/>
      <p:bldP spid="166" grpId="1"/>
      <p:bldP spid="167" grpId="0"/>
      <p:bldP spid="167" grpId="1"/>
      <p:bldP spid="272" grpId="0"/>
      <p:bldP spid="272" grpId="1"/>
      <p:bldP spid="273" grpId="0"/>
      <p:bldP spid="273" grpId="1"/>
      <p:bldP spid="274" grpId="0"/>
      <p:bldP spid="274" grpId="1"/>
      <p:bldP spid="275" grpId="0"/>
      <p:bldP spid="275" grpId="1"/>
      <p:bldP spid="276" grpId="0"/>
      <p:bldP spid="276" grpId="1"/>
      <p:bldP spid="277" grpId="0"/>
      <p:bldP spid="279" grpId="0"/>
      <p:bldP spid="2" grpId="0"/>
      <p:bldP spid="2" grpId="1"/>
      <p:bldP spid="3" grpId="0"/>
      <p:bldP spid="14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8AD4215-9896-42D0-B16A-0EAFAD745D43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kumimoji="0" lang="en-US" altLang="zh-TW" sz="140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Outline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412875"/>
            <a:ext cx="7993063" cy="4824413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latin typeface="Times New Roman" panose="02020603050405020304" pitchFamily="18" charset="0"/>
              </a:rPr>
              <a:t>Introduction</a:t>
            </a:r>
          </a:p>
          <a:p>
            <a:pPr eaLnBrk="1" hangingPunct="1"/>
            <a:endParaRPr lang="en-US" altLang="zh-TW" sz="2400" smtClean="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zh-TW" sz="2400" smtClean="0">
                <a:latin typeface="Times New Roman" panose="02020603050405020304" pitchFamily="18" charset="0"/>
              </a:rPr>
              <a:t>Related Works</a:t>
            </a:r>
          </a:p>
          <a:p>
            <a:pPr lvl="1">
              <a:buSzTx/>
              <a:buFont typeface="Wingdings" panose="05000000000000000000" pitchFamily="2" charset="2"/>
              <a:buChar char="Ø"/>
            </a:pPr>
            <a:r>
              <a:rPr lang="en-US" altLang="zh-TW" sz="1800" smtClean="0">
                <a:latin typeface="Times New Roman" panose="02020603050405020304" pitchFamily="18" charset="0"/>
              </a:rPr>
              <a:t>PLO_OPT</a:t>
            </a:r>
          </a:p>
          <a:p>
            <a:pPr lvl="1">
              <a:buSzTx/>
              <a:buFont typeface="Wingdings" panose="05000000000000000000" pitchFamily="2" charset="2"/>
              <a:buChar char="Ø"/>
            </a:pPr>
            <a:r>
              <a:rPr lang="en-US" altLang="zh-TW" sz="1800" smtClean="0">
                <a:latin typeface="Times New Roman" panose="02020603050405020304" pitchFamily="18" charset="0"/>
              </a:rPr>
              <a:t>CAO_OPT</a:t>
            </a:r>
          </a:p>
          <a:p>
            <a:pPr lvl="1">
              <a:buSzTx/>
              <a:buFont typeface="Wingdings" panose="05000000000000000000" pitchFamily="2" charset="2"/>
              <a:buChar char="Ø"/>
            </a:pPr>
            <a:endParaRPr lang="en-US" altLang="zh-TW" sz="1800" smtClean="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zh-TW" sz="2400" smtClean="0">
                <a:latin typeface="Times New Roman" panose="02020603050405020304" pitchFamily="18" charset="0"/>
              </a:rPr>
              <a:t>Proposed Scheme</a:t>
            </a:r>
          </a:p>
          <a:p>
            <a:pPr eaLnBrk="1" hangingPunct="1"/>
            <a:endParaRPr lang="en-US" altLang="zh-TW" sz="2400" smtClean="0">
              <a:latin typeface="Times New Roman" panose="02020603050405020304" pitchFamily="18" charset="0"/>
            </a:endParaRPr>
          </a:p>
          <a:p>
            <a:r>
              <a:rPr lang="en-US" altLang="zh-TW" sz="24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Performance Evaluation</a:t>
            </a:r>
          </a:p>
          <a:p>
            <a:endParaRPr lang="en-US" altLang="zh-TW" sz="2400" b="1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zh-TW" sz="2400" smtClean="0">
                <a:latin typeface="Times New Roman" panose="02020603050405020304" pitchFamily="18" charset="0"/>
              </a:rPr>
              <a:t>Conclusion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5"/>
          <p:cNvSpPr txBox="1">
            <a:spLocks noGrp="1" noChangeArrowheads="1"/>
          </p:cNvSpPr>
          <p:nvPr/>
        </p:nvSpPr>
        <p:spPr bwMode="auto">
          <a:xfrm>
            <a:off x="2843213" y="6284913"/>
            <a:ext cx="3960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400"/>
              <a:t>National Cheng Kung University CSIE Computer &amp; Internet Architecture Lab </a:t>
            </a:r>
          </a:p>
        </p:txBody>
      </p:sp>
      <p:sp>
        <p:nvSpPr>
          <p:cNvPr id="36867" name="Rectangle 6"/>
          <p:cNvSpPr txBox="1">
            <a:spLocks noGrp="1" noChangeArrowheads="1"/>
          </p:cNvSpPr>
          <p:nvPr/>
        </p:nvSpPr>
        <p:spPr bwMode="auto">
          <a:xfrm>
            <a:off x="7920038" y="6308725"/>
            <a:ext cx="989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6496F4E9-1298-4E79-B250-593A40B8E290}" type="slidenum">
              <a:rPr kumimoji="0" lang="en-US" altLang="zh-TW" sz="1400"/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kumimoji="0" lang="en-US" altLang="zh-TW" sz="140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mtClean="0"/>
              <a:t>Performance Evaluation (1/10)</a:t>
            </a:r>
            <a:endParaRPr lang="zh-TW" altLang="en-US" smtClean="0"/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zh-TW" sz="2200" b="1" smtClean="0">
              <a:latin typeface="Times New Roman" panose="02020603050405020304" pitchFamily="18" charset="0"/>
            </a:endParaRPr>
          </a:p>
          <a:p>
            <a:endParaRPr lang="en-US" altLang="zh-TW" sz="2200" b="1" smtClean="0">
              <a:latin typeface="Times New Roman" panose="02020603050405020304" pitchFamily="18" charset="0"/>
            </a:endParaRPr>
          </a:p>
          <a:p>
            <a:r>
              <a:rPr lang="en-US" altLang="zh-TW" sz="2200" b="1" smtClean="0">
                <a:latin typeface="Times New Roman" panose="02020603050405020304" pitchFamily="18" charset="0"/>
              </a:rPr>
              <a:t>We first collect IPv6 routing table AS2.0, AS1221, AS6447 from </a:t>
            </a:r>
            <a:r>
              <a:rPr lang="en-US" altLang="zh-TW" sz="2200" b="1" smtClean="0">
                <a:hlinkClick r:id="rId2"/>
              </a:rPr>
              <a:t>http://bgp.potaroo.net/</a:t>
            </a:r>
            <a:r>
              <a:rPr lang="en-US" altLang="zh-TW" sz="2200" b="1" smtClean="0"/>
              <a:t>.</a:t>
            </a:r>
          </a:p>
          <a:p>
            <a:endParaRPr lang="en-US" altLang="zh-TW" sz="2200" b="1" smtClean="0"/>
          </a:p>
          <a:p>
            <a:r>
              <a:rPr lang="en-US" altLang="zh-TW" sz="2200" b="1" smtClean="0">
                <a:latin typeface="Times New Roman" panose="02020603050405020304" pitchFamily="18" charset="0"/>
              </a:rPr>
              <a:t>We also use IPv6 prefix generator from [1] to generate two routing tables named </a:t>
            </a:r>
            <a:r>
              <a:rPr lang="en-US" altLang="zh-TW" sz="2200" b="1" smtClean="0">
                <a:solidFill>
                  <a:srgbClr val="0099CC"/>
                </a:solidFill>
                <a:latin typeface="Times New Roman" panose="02020603050405020304" pitchFamily="18" charset="0"/>
              </a:rPr>
              <a:t>V6Gene1, V6Gene2</a:t>
            </a:r>
            <a:r>
              <a:rPr lang="en-US" altLang="zh-TW" sz="2200" b="1" smtClean="0">
                <a:latin typeface="Times New Roman" panose="02020603050405020304" pitchFamily="18" charset="0"/>
              </a:rPr>
              <a:t>.</a:t>
            </a:r>
          </a:p>
          <a:p>
            <a:endParaRPr lang="en-US" altLang="zh-TW" sz="2200" b="1" smtClean="0">
              <a:latin typeface="Times New Roman" panose="02020603050405020304" pitchFamily="18" charset="0"/>
            </a:endParaRPr>
          </a:p>
          <a:p>
            <a:endParaRPr lang="en-US" altLang="zh-TW" sz="2200" b="1" smtClean="0">
              <a:latin typeface="Times New Roman" panose="02020603050405020304" pitchFamily="18" charset="0"/>
            </a:endParaRPr>
          </a:p>
          <a:p>
            <a:pPr lvl="1"/>
            <a:endParaRPr lang="en-US" altLang="zh-TW" sz="2000" b="1" smtClean="0">
              <a:latin typeface="Times New Roman" panose="02020603050405020304" pitchFamily="18" charset="0"/>
            </a:endParaRP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468313" y="5373688"/>
            <a:ext cx="51482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[1] Kai Zheng, Bin Liu, “V6Gene: AScalable IPv6 Prefix   Generaotr for Route Lookup Algorithm Benchmark”</a:t>
            </a:r>
          </a:p>
        </p:txBody>
      </p:sp>
      <p:sp>
        <p:nvSpPr>
          <p:cNvPr id="36871" name="投影片編號版面配置區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7A2E7C2-E2CC-46CC-A8BE-C0EEE51B2CD9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kumimoji="0" lang="en-US" altLang="zh-TW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9F03CF0-8529-4997-AE11-586748350973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kumimoji="0" lang="en-US" altLang="zh-TW" sz="140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Performance Evaluation (2/10)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zh-TW" sz="2400" smtClean="0">
                <a:latin typeface="Times New Roman" panose="02020603050405020304" pitchFamily="18" charset="0"/>
              </a:rPr>
              <a:t>Prefixes’ distribution</a:t>
            </a:r>
            <a:endParaRPr lang="zh-TW" altLang="en-US" sz="2400" smtClean="0">
              <a:latin typeface="Times New Roman" panose="02020603050405020304" pitchFamily="18" charset="0"/>
            </a:endParaRPr>
          </a:p>
        </p:txBody>
      </p:sp>
      <p:sp>
        <p:nvSpPr>
          <p:cNvPr id="37893" name="Rectangle 10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/>
          </a:p>
        </p:txBody>
      </p:sp>
      <p:sp>
        <p:nvSpPr>
          <p:cNvPr id="37894" name="Rectangle 1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/>
          </a:p>
        </p:txBody>
      </p:sp>
      <p:graphicFrame>
        <p:nvGraphicFramePr>
          <p:cNvPr id="37895" name="Object 15"/>
          <p:cNvGraphicFramePr>
            <a:graphicFrameLocks noChangeAspect="1"/>
          </p:cNvGraphicFramePr>
          <p:nvPr>
            <p:ph sz="half" idx="2"/>
          </p:nvPr>
        </p:nvGraphicFramePr>
        <p:xfrm>
          <a:off x="414338" y="2381250"/>
          <a:ext cx="8226425" cy="288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6" name="Document" r:id="rId4" imgW="5371241" imgH="1403330" progId="Word.Document.8">
                  <p:embed/>
                </p:oleObj>
              </mc:Choice>
              <mc:Fallback>
                <p:oleObj name="Document" r:id="rId4" imgW="5371241" imgH="1403330" progId="Word.Document.8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8" y="2381250"/>
                        <a:ext cx="8226425" cy="288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Performance Evaluation (3/10)</a:t>
            </a:r>
            <a:endParaRPr lang="zh-TW" altLang="en-US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412875"/>
            <a:ext cx="7697788" cy="4530725"/>
          </a:xfrm>
        </p:spPr>
        <p:txBody>
          <a:bodyPr/>
          <a:lstStyle/>
          <a:p>
            <a:r>
              <a:rPr lang="en-US" altLang="zh-TW" sz="2400" smtClean="0">
                <a:latin typeface="Times New Roman" panose="02020603050405020304" pitchFamily="18" charset="0"/>
              </a:rPr>
              <a:t>Worst case analysis in theory</a:t>
            </a:r>
          </a:p>
          <a:p>
            <a:pPr lvl="1"/>
            <a:r>
              <a:rPr lang="en-US" altLang="zh-TW" sz="2000" b="1" smtClean="0">
                <a:latin typeface="Times New Roman" panose="02020603050405020304" pitchFamily="18" charset="0"/>
              </a:rPr>
              <a:t>PLO_OPT : </a:t>
            </a:r>
            <a:r>
              <a:rPr lang="en-US" altLang="zh-TW" sz="1800" smtClean="0">
                <a:latin typeface="Times New Roman" panose="02020603050405020304" pitchFamily="18" charset="0"/>
              </a:rPr>
              <a:t>⌈</a:t>
            </a:r>
            <a:r>
              <a:rPr lang="en-US" altLang="zh-TW" sz="1800" i="1" smtClean="0">
                <a:solidFill>
                  <a:srgbClr val="990033"/>
                </a:solidFill>
                <a:latin typeface="Times New Roman" panose="02020603050405020304" pitchFamily="18" charset="0"/>
              </a:rPr>
              <a:t>L</a:t>
            </a:r>
            <a:r>
              <a:rPr lang="en-US" altLang="zh-TW" sz="1800" smtClean="0">
                <a:latin typeface="Times New Roman" panose="02020603050405020304" pitchFamily="18" charset="0"/>
              </a:rPr>
              <a:t>/2⌉</a:t>
            </a:r>
            <a:endParaRPr lang="en-US" altLang="zh-TW" sz="2000" b="1" smtClean="0">
              <a:latin typeface="Times New Roman" panose="02020603050405020304" pitchFamily="18" charset="0"/>
            </a:endParaRPr>
          </a:p>
          <a:p>
            <a:pPr lvl="1">
              <a:buFontTx/>
              <a:buNone/>
            </a:pPr>
            <a:r>
              <a:rPr lang="en-US" altLang="zh-TW" sz="2000" smtClean="0">
                <a:latin typeface="Times New Roman" panose="02020603050405020304" pitchFamily="18" charset="0"/>
              </a:rPr>
              <a:t>	In IPv6, the min.</a:t>
            </a:r>
            <a:r>
              <a:rPr lang="zh-TW" altLang="en-US" sz="2000" smtClean="0">
                <a:latin typeface="Times New Roman" panose="02020603050405020304" pitchFamily="18" charset="0"/>
              </a:rPr>
              <a:t> </a:t>
            </a:r>
            <a:r>
              <a:rPr lang="en-US" altLang="zh-TW" sz="2000" smtClean="0">
                <a:latin typeface="Times New Roman" panose="02020603050405020304" pitchFamily="18" charset="0"/>
              </a:rPr>
              <a:t>length is 16 and the max. length is 128.</a:t>
            </a:r>
            <a:endParaRPr lang="zh-TW" altLang="en-US" sz="2000" smtClean="0">
              <a:latin typeface="Times New Roman" panose="02020603050405020304" pitchFamily="18" charset="0"/>
            </a:endParaRPr>
          </a:p>
          <a:p>
            <a:pPr lvl="1">
              <a:buFontTx/>
              <a:buNone/>
            </a:pPr>
            <a:r>
              <a:rPr lang="en-US" altLang="zh-TW" sz="2000" smtClean="0">
                <a:latin typeface="Times New Roman" panose="02020603050405020304" pitchFamily="18" charset="0"/>
              </a:rPr>
              <a:t>	=&gt;</a:t>
            </a:r>
            <a:r>
              <a:rPr lang="en-US" altLang="zh-TW" sz="1800" smtClean="0">
                <a:latin typeface="Times New Roman" panose="02020603050405020304" pitchFamily="18" charset="0"/>
              </a:rPr>
              <a:t>⌈(</a:t>
            </a:r>
            <a:r>
              <a:rPr lang="en-US" altLang="zh-TW" sz="1800" i="1" smtClean="0">
                <a:solidFill>
                  <a:srgbClr val="990033"/>
                </a:solidFill>
                <a:latin typeface="Times New Roman" panose="02020603050405020304" pitchFamily="18" charset="0"/>
              </a:rPr>
              <a:t>128-15)</a:t>
            </a:r>
            <a:r>
              <a:rPr lang="en-US" altLang="zh-TW" sz="1800" smtClean="0">
                <a:latin typeface="Times New Roman" panose="02020603050405020304" pitchFamily="18" charset="0"/>
              </a:rPr>
              <a:t>/2⌉ = </a:t>
            </a:r>
            <a:r>
              <a:rPr lang="en-US" altLang="zh-TW" sz="1800" b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57</a:t>
            </a:r>
            <a:r>
              <a:rPr lang="en-US" altLang="zh-TW" sz="1800" smtClean="0">
                <a:latin typeface="Times New Roman" panose="02020603050405020304" pitchFamily="18" charset="0"/>
              </a:rPr>
              <a:t>.</a:t>
            </a:r>
          </a:p>
          <a:p>
            <a:pPr lvl="1">
              <a:buFontTx/>
              <a:buNone/>
            </a:pPr>
            <a:endParaRPr lang="en-US" altLang="zh-TW" sz="2000" smtClean="0">
              <a:latin typeface="Times New Roman" panose="02020603050405020304" pitchFamily="18" charset="0"/>
            </a:endParaRPr>
          </a:p>
          <a:p>
            <a:pPr lvl="1"/>
            <a:r>
              <a:rPr lang="en-US" altLang="zh-TW" sz="2000" b="1" smtClean="0">
                <a:latin typeface="Times New Roman" panose="02020603050405020304" pitchFamily="18" charset="0"/>
              </a:rPr>
              <a:t>CAO_OPT : </a:t>
            </a:r>
            <a:r>
              <a:rPr lang="en-US" altLang="zh-TW" sz="1800" smtClean="0">
                <a:latin typeface="Times New Roman" panose="02020603050405020304" pitchFamily="18" charset="0"/>
              </a:rPr>
              <a:t>⌈</a:t>
            </a:r>
            <a:r>
              <a:rPr lang="en-US" altLang="zh-TW" sz="1800" i="1" smtClean="0">
                <a:solidFill>
                  <a:srgbClr val="990033"/>
                </a:solidFill>
                <a:latin typeface="Times New Roman" panose="02020603050405020304" pitchFamily="18" charset="0"/>
              </a:rPr>
              <a:t>D</a:t>
            </a:r>
            <a:r>
              <a:rPr lang="en-US" altLang="zh-TW" sz="1800" smtClean="0">
                <a:latin typeface="Times New Roman" panose="02020603050405020304" pitchFamily="18" charset="0"/>
              </a:rPr>
              <a:t>/2⌉</a:t>
            </a:r>
            <a:endParaRPr lang="en-US" altLang="zh-TW" sz="2000" b="1" smtClean="0">
              <a:latin typeface="Times New Roman" panose="02020603050405020304" pitchFamily="18" charset="0"/>
            </a:endParaRPr>
          </a:p>
          <a:p>
            <a:pPr lvl="1">
              <a:buFontTx/>
              <a:buNone/>
            </a:pPr>
            <a:r>
              <a:rPr lang="en-US" altLang="zh-TW" sz="2000" smtClean="0">
                <a:latin typeface="Times New Roman" panose="02020603050405020304" pitchFamily="18" charset="0"/>
              </a:rPr>
              <a:t>	In IPv6, the D is less than 11.</a:t>
            </a:r>
          </a:p>
          <a:p>
            <a:pPr lvl="1">
              <a:buFontTx/>
              <a:buNone/>
            </a:pPr>
            <a:r>
              <a:rPr lang="en-US" altLang="zh-TW" sz="2000" smtClean="0">
                <a:latin typeface="Times New Roman" panose="02020603050405020304" pitchFamily="18" charset="0"/>
              </a:rPr>
              <a:t>	=&gt;</a:t>
            </a:r>
            <a:r>
              <a:rPr lang="en-US" altLang="zh-TW" sz="1800" smtClean="0">
                <a:latin typeface="Times New Roman" panose="02020603050405020304" pitchFamily="18" charset="0"/>
              </a:rPr>
              <a:t>⌈</a:t>
            </a:r>
            <a:r>
              <a:rPr lang="en-US" altLang="zh-TW" sz="1800" i="1" smtClean="0">
                <a:solidFill>
                  <a:srgbClr val="990033"/>
                </a:solidFill>
                <a:latin typeface="Times New Roman" panose="02020603050405020304" pitchFamily="18" charset="0"/>
              </a:rPr>
              <a:t>11</a:t>
            </a:r>
            <a:r>
              <a:rPr lang="en-US" altLang="zh-TW" sz="1800" smtClean="0">
                <a:latin typeface="Times New Roman" panose="02020603050405020304" pitchFamily="18" charset="0"/>
              </a:rPr>
              <a:t>/2⌉ = </a:t>
            </a:r>
            <a:r>
              <a:rPr lang="en-US" altLang="zh-TW" sz="1800" b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6</a:t>
            </a:r>
            <a:r>
              <a:rPr lang="en-US" altLang="zh-TW" sz="1800" smtClean="0">
                <a:latin typeface="Times New Roman" panose="02020603050405020304" pitchFamily="18" charset="0"/>
              </a:rPr>
              <a:t>.</a:t>
            </a:r>
          </a:p>
          <a:p>
            <a:pPr lvl="1">
              <a:buFontTx/>
              <a:buNone/>
            </a:pPr>
            <a:endParaRPr lang="en-US" altLang="zh-TW" sz="2000" smtClean="0">
              <a:latin typeface="Times New Roman" panose="02020603050405020304" pitchFamily="18" charset="0"/>
            </a:endParaRPr>
          </a:p>
          <a:p>
            <a:pPr lvl="1"/>
            <a:r>
              <a:rPr lang="en-US" altLang="zh-TW" sz="2000" b="1" smtClean="0">
                <a:latin typeface="Times New Roman" panose="02020603050405020304" pitchFamily="18" charset="0"/>
              </a:rPr>
              <a:t>Proposed scheme : </a:t>
            </a:r>
            <a:r>
              <a:rPr lang="en-US" altLang="zh-TW" sz="2000" smtClean="0">
                <a:latin typeface="Times New Roman" panose="02020603050405020304" pitchFamily="18" charset="0"/>
              </a:rPr>
              <a:t>1+2*(</a:t>
            </a:r>
            <a:r>
              <a:rPr lang="en-US" altLang="zh-TW" sz="2000" i="1" smtClean="0">
                <a:solidFill>
                  <a:srgbClr val="990033"/>
                </a:solidFill>
                <a:latin typeface="Times New Roman" panose="02020603050405020304" pitchFamily="18" charset="0"/>
              </a:rPr>
              <a:t>D</a:t>
            </a:r>
            <a:r>
              <a:rPr lang="en-US" altLang="zh-TW" sz="2000" smtClean="0">
                <a:latin typeface="Times New Roman" panose="02020603050405020304" pitchFamily="18" charset="0"/>
              </a:rPr>
              <a:t>-2)</a:t>
            </a:r>
            <a:endParaRPr lang="zh-TW" altLang="en-US" sz="2000" b="1" smtClean="0">
              <a:latin typeface="Times New Roman" panose="02020603050405020304" pitchFamily="18" charset="0"/>
            </a:endParaRPr>
          </a:p>
          <a:p>
            <a:pPr lvl="1">
              <a:buFontTx/>
              <a:buNone/>
            </a:pPr>
            <a:r>
              <a:rPr lang="en-US" altLang="zh-TW" sz="2000" b="1" smtClean="0">
                <a:latin typeface="Times New Roman" panose="02020603050405020304" pitchFamily="18" charset="0"/>
              </a:rPr>
              <a:t>	</a:t>
            </a:r>
            <a:r>
              <a:rPr lang="en-US" altLang="zh-TW" sz="2000" smtClean="0">
                <a:latin typeface="Times New Roman" panose="02020603050405020304" pitchFamily="18" charset="0"/>
              </a:rPr>
              <a:t>=&gt;1+2*(11-2)=</a:t>
            </a:r>
            <a:r>
              <a:rPr lang="en-US" altLang="zh-TW" sz="2000" b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19</a:t>
            </a:r>
            <a:r>
              <a:rPr lang="en-US" altLang="zh-TW" sz="2000" smtClean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38916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787E6DE-F8EB-479A-A2FF-34364215A192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kumimoji="0" lang="en-US" altLang="zh-TW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5DB535D-8409-4DFE-822D-0F2F49B995A0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kumimoji="0" lang="en-US" altLang="zh-TW" sz="140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Performance Evaluation (4/10)</a:t>
            </a:r>
            <a:endParaRPr lang="zh-TW" altLang="en-US" smtClean="0"/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12875"/>
            <a:ext cx="7696200" cy="4716463"/>
          </a:xfrm>
        </p:spPr>
        <p:txBody>
          <a:bodyPr/>
          <a:lstStyle/>
          <a:p>
            <a:r>
              <a:rPr lang="en-US" altLang="zh-TW" sz="2000" smtClean="0"/>
              <a:t>Performance of insertion</a:t>
            </a:r>
            <a:endParaRPr lang="zh-TW" altLang="en-US" sz="2000" smtClean="0"/>
          </a:p>
        </p:txBody>
      </p:sp>
      <p:graphicFrame>
        <p:nvGraphicFramePr>
          <p:cNvPr id="39941" name="Object 13"/>
          <p:cNvGraphicFramePr>
            <a:graphicFrameLocks noChangeAspect="1"/>
          </p:cNvGraphicFramePr>
          <p:nvPr/>
        </p:nvGraphicFramePr>
        <p:xfrm>
          <a:off x="1608138" y="4465638"/>
          <a:ext cx="6280150" cy="195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53" name="Microsoft Office Word 2007 文件" r:id="rId3" imgW="6093579" imgH="1952229" progId="Word.Document.12">
                  <p:embed/>
                </p:oleObj>
              </mc:Choice>
              <mc:Fallback>
                <p:oleObj name="Microsoft Office Word 2007 文件" r:id="rId3" imgW="6093579" imgH="1952229" progId="Word.Document.12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8138" y="4465638"/>
                        <a:ext cx="6280150" cy="195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323850" y="1989138"/>
          <a:ext cx="8461375" cy="3995737"/>
        </p:xfrm>
        <a:graphic>
          <a:graphicData uri="http://schemas.openxmlformats.org/drawingml/2006/table">
            <a:tbl>
              <a:tblPr/>
              <a:tblGrid>
                <a:gridCol w="1132038"/>
                <a:gridCol w="1241563"/>
                <a:gridCol w="1242439"/>
                <a:gridCol w="1323924"/>
                <a:gridCol w="1118020"/>
                <a:gridCol w="1242439"/>
                <a:gridCol w="1160952"/>
              </a:tblGrid>
              <a:tr h="307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PLO_OPT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CAO_OPT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Proposed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07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# of Lookup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# of Write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# of Lookup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# of Write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# of Lookup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# of Write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AS2.0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7.204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1.206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1.068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1.029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AS1221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5.426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1.189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1.076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1.039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AS6447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7.498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1.254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1.077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1.037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V6Gene1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10.837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1.407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1.084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1.079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V6Gene2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10.560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1.368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1.062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1.057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Worst case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Worst case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Worst case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07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AS2.0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22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3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4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6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AS1221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18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2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4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5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AS6447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22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3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4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4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V6Gene1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25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6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11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19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V6Gene2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25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5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11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18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8" marR="68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5"/>
          <p:cNvSpPr txBox="1">
            <a:spLocks noGrp="1" noChangeArrowheads="1"/>
          </p:cNvSpPr>
          <p:nvPr/>
        </p:nvSpPr>
        <p:spPr bwMode="auto">
          <a:xfrm>
            <a:off x="2843213" y="6284913"/>
            <a:ext cx="3960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400"/>
              <a:t>National Cheng Kung University CSIE Computer &amp; Internet Architecture Lab </a:t>
            </a:r>
          </a:p>
        </p:txBody>
      </p:sp>
      <p:sp>
        <p:nvSpPr>
          <p:cNvPr id="40963" name="Rectangle 6"/>
          <p:cNvSpPr txBox="1">
            <a:spLocks noGrp="1" noChangeArrowheads="1"/>
          </p:cNvSpPr>
          <p:nvPr/>
        </p:nvSpPr>
        <p:spPr bwMode="auto">
          <a:xfrm>
            <a:off x="7920038" y="6308725"/>
            <a:ext cx="989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7CEAE66A-D43F-4964-B9FB-415CA0121AB3}" type="slidenum">
              <a:rPr kumimoji="0" lang="en-US" altLang="zh-TW" sz="1400"/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kumimoji="0" lang="en-US" altLang="zh-TW" sz="140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mtClean="0"/>
              <a:t>Performance Evaluation (5/10)</a:t>
            </a:r>
            <a:endParaRPr lang="zh-TW" altLang="en-US" smtClean="0"/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412875"/>
            <a:ext cx="7696200" cy="4716463"/>
          </a:xfrm>
        </p:spPr>
        <p:txBody>
          <a:bodyPr/>
          <a:lstStyle/>
          <a:p>
            <a:r>
              <a:rPr lang="en-US" altLang="zh-TW" sz="2000" smtClean="0"/>
              <a:t>Performance of deletion</a:t>
            </a:r>
            <a:endParaRPr lang="zh-TW" altLang="en-US" sz="2000" smtClean="0"/>
          </a:p>
        </p:txBody>
      </p:sp>
      <p:graphicFrame>
        <p:nvGraphicFramePr>
          <p:cNvPr id="40966" name="Object 13"/>
          <p:cNvGraphicFramePr>
            <a:graphicFrameLocks noChangeAspect="1"/>
          </p:cNvGraphicFramePr>
          <p:nvPr/>
        </p:nvGraphicFramePr>
        <p:xfrm>
          <a:off x="1608138" y="4465638"/>
          <a:ext cx="6280150" cy="195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9" name="文件" r:id="rId3" imgW="6093579" imgH="1952229" progId="Word.Document.12">
                  <p:embed/>
                </p:oleObj>
              </mc:Choice>
              <mc:Fallback>
                <p:oleObj name="文件" r:id="rId3" imgW="6093579" imgH="1952229" progId="Word.Document.12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8138" y="4465638"/>
                        <a:ext cx="6280150" cy="195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7" name="投影片編號版面配置區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1047A0F-10DD-4DEC-A04A-3AD709343B75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kumimoji="0" lang="en-US" altLang="zh-TW" sz="140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323850" y="1989138"/>
          <a:ext cx="8461375" cy="3995737"/>
        </p:xfrm>
        <a:graphic>
          <a:graphicData uri="http://schemas.openxmlformats.org/drawingml/2006/table">
            <a:tbl>
              <a:tblPr/>
              <a:tblGrid>
                <a:gridCol w="1132038"/>
                <a:gridCol w="1241563"/>
                <a:gridCol w="1242439"/>
                <a:gridCol w="1323924"/>
                <a:gridCol w="1118022"/>
                <a:gridCol w="1242439"/>
                <a:gridCol w="1160951"/>
              </a:tblGrid>
              <a:tr h="307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PLO_OPT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CAO_OPT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Proposed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07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# of Lookup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# of Write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# of Lookup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# of Write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# of Lookup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# of Write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AS2.0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1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9.220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1.164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3.689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1.064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AS1221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1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7.558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1.144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3.787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1.044</a:t>
                      </a:r>
                      <a:endParaRPr lang="zh-TW" sz="1600" b="1" kern="100" dirty="0">
                        <a:solidFill>
                          <a:schemeClr val="tx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AS6447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1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9.709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1.236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3.277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1.058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V6Gene1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11.915</a:t>
                      </a:r>
                      <a:endParaRPr lang="zh-TW" sz="1600" b="1" kern="100" dirty="0">
                        <a:solidFill>
                          <a:schemeClr val="tx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1.371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2.991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1.064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V6Gene2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11.474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1.363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2.762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1.053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Worst case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Worst case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Worst case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07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AS2.0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17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3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20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3</a:t>
                      </a:r>
                      <a:endParaRPr lang="zh-TW" sz="1600" b="1" kern="100" dirty="0">
                        <a:solidFill>
                          <a:schemeClr val="tx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AS1221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13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3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36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4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AS6447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11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3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22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3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V6Gene1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25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5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50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9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V6Gene2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1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26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latin typeface="Calibri"/>
                          <a:ea typeface="新細明體"/>
                          <a:cs typeface="Times New Roman"/>
                        </a:rPr>
                        <a:t>5</a:t>
                      </a:r>
                      <a:endParaRPr lang="zh-TW" sz="16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86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latin typeface="Calibri"/>
                          <a:ea typeface="新細明體"/>
                          <a:cs typeface="Times New Roman"/>
                        </a:rPr>
                        <a:t>11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157" marR="681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Performance Evaluation (6/10)</a:t>
            </a:r>
            <a:endParaRPr lang="zh-TW" altLang="en-US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90550" indent="-590550">
              <a:lnSpc>
                <a:spcPct val="80000"/>
              </a:lnSpc>
            </a:pPr>
            <a:r>
              <a:rPr lang="en-US" altLang="zh-TW" sz="2400" smtClean="0">
                <a:latin typeface="Times New Roman" panose="02020603050405020304" pitchFamily="18" charset="0"/>
              </a:rPr>
              <a:t>To quantify the performance, We introduce the following TCAM hardware functions:</a:t>
            </a:r>
          </a:p>
          <a:p>
            <a:pPr marL="952500" lvl="1" indent="-495300">
              <a:lnSpc>
                <a:spcPct val="80000"/>
              </a:lnSpc>
              <a:buClr>
                <a:schemeClr val="tx1"/>
              </a:buClr>
              <a:buSzTx/>
              <a:buFontTx/>
              <a:buAutoNum type="arabicPeriod"/>
            </a:pPr>
            <a:endParaRPr lang="en-US" altLang="zh-TW" sz="1800" smtClean="0">
              <a:latin typeface="Times New Roman" panose="02020603050405020304" pitchFamily="18" charset="0"/>
            </a:endParaRPr>
          </a:p>
          <a:p>
            <a:pPr marL="952500" lvl="1" indent="-495300">
              <a:lnSpc>
                <a:spcPct val="80000"/>
              </a:lnSpc>
              <a:buClr>
                <a:schemeClr val="tx1"/>
              </a:buClr>
              <a:buSzTx/>
              <a:buFontTx/>
              <a:buAutoNum type="arabicPeriod"/>
            </a:pPr>
            <a:r>
              <a:rPr lang="en-US" altLang="zh-TW" sz="2000" smtClean="0">
                <a:latin typeface="Times New Roman" panose="02020603050405020304" pitchFamily="18" charset="0"/>
              </a:rPr>
              <a:t>The TCAM search process is </a:t>
            </a:r>
            <a:r>
              <a:rPr lang="en-US" altLang="zh-TW" sz="2000" smtClean="0">
                <a:solidFill>
                  <a:srgbClr val="0099CC"/>
                </a:solidFill>
                <a:latin typeface="Times New Roman" panose="02020603050405020304" pitchFamily="18" charset="0"/>
              </a:rPr>
              <a:t>locked</a:t>
            </a:r>
            <a:r>
              <a:rPr lang="en-US" altLang="zh-TW" sz="2000" smtClean="0">
                <a:solidFill>
                  <a:srgbClr val="66CC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000" smtClean="0">
                <a:latin typeface="Times New Roman" panose="02020603050405020304" pitchFamily="18" charset="0"/>
              </a:rPr>
              <a:t>during the update process.</a:t>
            </a:r>
          </a:p>
          <a:p>
            <a:pPr marL="952500" lvl="1" indent="-495300">
              <a:lnSpc>
                <a:spcPct val="80000"/>
              </a:lnSpc>
              <a:buClr>
                <a:schemeClr val="tx1"/>
              </a:buClr>
              <a:buSzTx/>
              <a:buFontTx/>
              <a:buAutoNum type="arabicPeriod"/>
            </a:pPr>
            <a:endParaRPr lang="en-US" altLang="zh-TW" sz="2000" smtClean="0">
              <a:latin typeface="Times New Roman" panose="02020603050405020304" pitchFamily="18" charset="0"/>
            </a:endParaRPr>
          </a:p>
          <a:p>
            <a:pPr marL="952500" lvl="1" indent="-495300">
              <a:lnSpc>
                <a:spcPct val="80000"/>
              </a:lnSpc>
              <a:buClr>
                <a:schemeClr val="tx1"/>
              </a:buClr>
              <a:buSzTx/>
              <a:buFontTx/>
              <a:buAutoNum type="arabicPeriod"/>
            </a:pPr>
            <a:r>
              <a:rPr lang="en-US" altLang="zh-TW" sz="2000" smtClean="0">
                <a:latin typeface="Times New Roman" panose="02020603050405020304" pitchFamily="18" charset="0"/>
              </a:rPr>
              <a:t>The TCAM memory width is </a:t>
            </a:r>
            <a:r>
              <a:rPr lang="en-US" altLang="zh-TW" sz="2000" smtClean="0">
                <a:solidFill>
                  <a:srgbClr val="0099CC"/>
                </a:solidFill>
                <a:latin typeface="Times New Roman" panose="02020603050405020304" pitchFamily="18" charset="0"/>
              </a:rPr>
              <a:t>144 bits</a:t>
            </a:r>
            <a:r>
              <a:rPr lang="en-US" altLang="zh-TW" sz="2000" smtClean="0">
                <a:latin typeface="Times New Roman" panose="02020603050405020304" pitchFamily="18" charset="0"/>
              </a:rPr>
              <a:t>.</a:t>
            </a:r>
          </a:p>
          <a:p>
            <a:pPr marL="952500" lvl="1" indent="-495300">
              <a:lnSpc>
                <a:spcPct val="80000"/>
              </a:lnSpc>
              <a:buClr>
                <a:schemeClr val="tx1"/>
              </a:buClr>
              <a:buSzTx/>
              <a:buFontTx/>
              <a:buAutoNum type="arabicPeriod"/>
            </a:pPr>
            <a:endParaRPr lang="en-US" altLang="zh-TW" sz="2000" smtClean="0">
              <a:latin typeface="Times New Roman" panose="02020603050405020304" pitchFamily="18" charset="0"/>
            </a:endParaRPr>
          </a:p>
          <a:p>
            <a:pPr marL="952500" lvl="1" indent="-495300">
              <a:lnSpc>
                <a:spcPct val="80000"/>
              </a:lnSpc>
              <a:buClr>
                <a:schemeClr val="tx1"/>
              </a:buClr>
              <a:buSzTx/>
              <a:buFontTx/>
              <a:buAutoNum type="arabicPeriod"/>
            </a:pPr>
            <a:r>
              <a:rPr lang="en-US" altLang="zh-TW" sz="2000" smtClean="0">
                <a:latin typeface="Times New Roman" panose="02020603050405020304" pitchFamily="18" charset="0"/>
              </a:rPr>
              <a:t>The TCAM has a sustained search rate of </a:t>
            </a:r>
            <a:r>
              <a:rPr lang="en-US" altLang="zh-TW" sz="2000" smtClean="0">
                <a:solidFill>
                  <a:srgbClr val="0099CC"/>
                </a:solidFill>
                <a:latin typeface="Times New Roman" panose="02020603050405020304" pitchFamily="18" charset="0"/>
              </a:rPr>
              <a:t>360 million lookups per second</a:t>
            </a:r>
            <a:r>
              <a:rPr lang="en-US" altLang="zh-TW" sz="2000" smtClean="0">
                <a:latin typeface="Times New Roman" panose="02020603050405020304" pitchFamily="18" charset="0"/>
              </a:rPr>
              <a:t>.</a:t>
            </a:r>
          </a:p>
          <a:p>
            <a:pPr marL="952500" lvl="1" indent="-495300">
              <a:lnSpc>
                <a:spcPct val="80000"/>
              </a:lnSpc>
              <a:buClr>
                <a:schemeClr val="tx1"/>
              </a:buClr>
              <a:buSzTx/>
              <a:buFontTx/>
              <a:buAutoNum type="arabicPeriod"/>
            </a:pPr>
            <a:endParaRPr lang="en-US" altLang="zh-TW" sz="2000" smtClean="0">
              <a:latin typeface="Times New Roman" panose="02020603050405020304" pitchFamily="18" charset="0"/>
            </a:endParaRPr>
          </a:p>
          <a:p>
            <a:pPr marL="952500" lvl="1" indent="-495300">
              <a:lnSpc>
                <a:spcPct val="80000"/>
              </a:lnSpc>
              <a:buClr>
                <a:schemeClr val="tx1"/>
              </a:buClr>
              <a:buSzTx/>
              <a:buFontTx/>
              <a:buAutoNum type="arabicPeriod"/>
            </a:pPr>
            <a:r>
              <a:rPr lang="en-US" altLang="zh-TW" sz="2000" smtClean="0">
                <a:latin typeface="Times New Roman" panose="02020603050405020304" pitchFamily="18" charset="0"/>
              </a:rPr>
              <a:t>Writing a prefix into TCAM takes </a:t>
            </a:r>
            <a:r>
              <a:rPr lang="en-US" altLang="zh-TW" sz="2000" smtClean="0">
                <a:solidFill>
                  <a:srgbClr val="0099CC"/>
                </a:solidFill>
                <a:latin typeface="Times New Roman" panose="02020603050405020304" pitchFamily="18" charset="0"/>
              </a:rPr>
              <a:t>three clock cycle</a:t>
            </a:r>
            <a:r>
              <a:rPr lang="en-US" altLang="zh-TW" sz="2000" smtClean="0">
                <a:latin typeface="Times New Roman" panose="02020603050405020304" pitchFamily="18" charset="0"/>
              </a:rPr>
              <a:t>.</a:t>
            </a:r>
          </a:p>
          <a:p>
            <a:pPr marL="952500" lvl="1" indent="-495300">
              <a:lnSpc>
                <a:spcPct val="80000"/>
              </a:lnSpc>
              <a:buClr>
                <a:schemeClr val="tx1"/>
              </a:buClr>
              <a:buSzTx/>
              <a:buFontTx/>
              <a:buAutoNum type="arabicPeriod"/>
            </a:pPr>
            <a:endParaRPr lang="en-US" altLang="zh-TW" sz="2000" smtClean="0">
              <a:latin typeface="Times New Roman" panose="02020603050405020304" pitchFamily="18" charset="0"/>
            </a:endParaRPr>
          </a:p>
          <a:p>
            <a:pPr marL="952500" lvl="1" indent="-495300">
              <a:lnSpc>
                <a:spcPct val="80000"/>
              </a:lnSpc>
              <a:buClr>
                <a:schemeClr val="tx1"/>
              </a:buClr>
              <a:buSzTx/>
              <a:buFontTx/>
              <a:buAutoNum type="arabicPeriod"/>
            </a:pPr>
            <a:r>
              <a:rPr lang="en-US" altLang="zh-TW" sz="2000" smtClean="0">
                <a:latin typeface="Times New Roman" panose="02020603050405020304" pitchFamily="18" charset="0"/>
              </a:rPr>
              <a:t>Disable takes </a:t>
            </a:r>
            <a:r>
              <a:rPr lang="en-US" altLang="zh-TW" sz="2000" smtClean="0">
                <a:solidFill>
                  <a:srgbClr val="0099CC"/>
                </a:solidFill>
                <a:latin typeface="Times New Roman" panose="02020603050405020304" pitchFamily="18" charset="0"/>
              </a:rPr>
              <a:t>one clock cycle</a:t>
            </a:r>
            <a:r>
              <a:rPr lang="en-US" altLang="zh-TW" sz="2000" smtClean="0">
                <a:latin typeface="Times New Roman" panose="02020603050405020304" pitchFamily="18" charset="0"/>
              </a:rPr>
              <a:t>.</a:t>
            </a:r>
            <a:endParaRPr lang="zh-TW" altLang="en-US" sz="2000" smtClean="0">
              <a:latin typeface="Times New Roman" panose="02020603050405020304" pitchFamily="18" charset="0"/>
            </a:endParaRPr>
          </a:p>
        </p:txBody>
      </p:sp>
      <p:sp>
        <p:nvSpPr>
          <p:cNvPr id="41988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777FDBE-2F7A-460E-88F3-57BA4C459DA9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kumimoji="0" lang="en-US" altLang="zh-TW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520"/>
          <p:cNvGraphicFramePr>
            <a:graphicFrameLocks noChangeAspect="1"/>
          </p:cNvGraphicFramePr>
          <p:nvPr/>
        </p:nvGraphicFramePr>
        <p:xfrm>
          <a:off x="2555875" y="3576638"/>
          <a:ext cx="5035550" cy="258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1" name="Document" r:id="rId3" imgW="3730238" imgH="1682700" progId="Word.Document.8">
                  <p:embed/>
                </p:oleObj>
              </mc:Choice>
              <mc:Fallback>
                <p:oleObj name="Document" r:id="rId3" imgW="3730238" imgH="1682700" progId="Word.Document.8">
                  <p:embed/>
                  <p:pic>
                    <p:nvPicPr>
                      <p:cNvPr id="0" name="Object 5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3576638"/>
                        <a:ext cx="5035550" cy="2581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5C236BE-EA13-436B-BDD6-1C4EF3C18076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zh-TW" sz="140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Introduction(2/5)</a:t>
            </a:r>
            <a:endParaRPr lang="zh-TW" altLang="en-US" smtClean="0"/>
          </a:p>
        </p:txBody>
      </p:sp>
      <p:sp>
        <p:nvSpPr>
          <p:cNvPr id="6149" name="Line 12"/>
          <p:cNvSpPr>
            <a:spLocks noChangeShapeType="1"/>
          </p:cNvSpPr>
          <p:nvPr/>
        </p:nvSpPr>
        <p:spPr bwMode="auto">
          <a:xfrm>
            <a:off x="755650" y="4868863"/>
            <a:ext cx="1655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1" name="Text Box 13"/>
          <p:cNvSpPr txBox="1">
            <a:spLocks noChangeArrowheads="1"/>
          </p:cNvSpPr>
          <p:nvPr/>
        </p:nvSpPr>
        <p:spPr bwMode="auto">
          <a:xfrm>
            <a:off x="935038" y="4508500"/>
            <a:ext cx="1368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208.12.21.20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2663825" y="4437063"/>
            <a:ext cx="252413" cy="252412"/>
            <a:chOff x="453" y="3498"/>
            <a:chExt cx="159" cy="159"/>
          </a:xfrm>
        </p:grpSpPr>
        <p:sp>
          <p:nvSpPr>
            <p:cNvPr id="6189" name="Line 14"/>
            <p:cNvSpPr>
              <a:spLocks noChangeShapeType="1"/>
            </p:cNvSpPr>
            <p:nvPr/>
          </p:nvSpPr>
          <p:spPr bwMode="auto">
            <a:xfrm>
              <a:off x="453" y="3566"/>
              <a:ext cx="68" cy="91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90" name="Line 15"/>
            <p:cNvSpPr>
              <a:spLocks noChangeShapeType="1"/>
            </p:cNvSpPr>
            <p:nvPr/>
          </p:nvSpPr>
          <p:spPr bwMode="auto">
            <a:xfrm flipV="1">
              <a:off x="521" y="3498"/>
              <a:ext cx="91" cy="159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2663825" y="4797425"/>
            <a:ext cx="252413" cy="252413"/>
            <a:chOff x="453" y="3498"/>
            <a:chExt cx="159" cy="159"/>
          </a:xfrm>
        </p:grpSpPr>
        <p:sp>
          <p:nvSpPr>
            <p:cNvPr id="6187" name="Line 18"/>
            <p:cNvSpPr>
              <a:spLocks noChangeShapeType="1"/>
            </p:cNvSpPr>
            <p:nvPr/>
          </p:nvSpPr>
          <p:spPr bwMode="auto">
            <a:xfrm>
              <a:off x="453" y="3566"/>
              <a:ext cx="68" cy="91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88" name="Line 19"/>
            <p:cNvSpPr>
              <a:spLocks noChangeShapeType="1"/>
            </p:cNvSpPr>
            <p:nvPr/>
          </p:nvSpPr>
          <p:spPr bwMode="auto">
            <a:xfrm flipV="1">
              <a:off x="521" y="3498"/>
              <a:ext cx="91" cy="159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2663825" y="5516563"/>
            <a:ext cx="252413" cy="252412"/>
            <a:chOff x="453" y="3498"/>
            <a:chExt cx="159" cy="159"/>
          </a:xfrm>
        </p:grpSpPr>
        <p:sp>
          <p:nvSpPr>
            <p:cNvPr id="6185" name="Line 21"/>
            <p:cNvSpPr>
              <a:spLocks noChangeShapeType="1"/>
            </p:cNvSpPr>
            <p:nvPr/>
          </p:nvSpPr>
          <p:spPr bwMode="auto">
            <a:xfrm>
              <a:off x="453" y="3566"/>
              <a:ext cx="68" cy="91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86" name="Line 22"/>
            <p:cNvSpPr>
              <a:spLocks noChangeShapeType="1"/>
            </p:cNvSpPr>
            <p:nvPr/>
          </p:nvSpPr>
          <p:spPr bwMode="auto">
            <a:xfrm flipV="1">
              <a:off x="521" y="3498"/>
              <a:ext cx="91" cy="159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058" name="Text Box 26"/>
          <p:cNvSpPr txBox="1">
            <a:spLocks noChangeArrowheads="1"/>
          </p:cNvSpPr>
          <p:nvPr/>
        </p:nvSpPr>
        <p:spPr bwMode="auto">
          <a:xfrm>
            <a:off x="7164388" y="5516563"/>
            <a:ext cx="1511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Longest match</a:t>
            </a:r>
          </a:p>
        </p:txBody>
      </p:sp>
      <p:sp>
        <p:nvSpPr>
          <p:cNvPr id="6155" name="Rectangle 24"/>
          <p:cNvSpPr>
            <a:spLocks noChangeArrowheads="1"/>
          </p:cNvSpPr>
          <p:nvPr/>
        </p:nvSpPr>
        <p:spPr bwMode="auto">
          <a:xfrm>
            <a:off x="4319588" y="2133600"/>
            <a:ext cx="2700337" cy="971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6156" name="Text Box 25"/>
          <p:cNvSpPr txBox="1">
            <a:spLocks noChangeArrowheads="1"/>
          </p:cNvSpPr>
          <p:nvPr/>
        </p:nvSpPr>
        <p:spPr bwMode="auto">
          <a:xfrm>
            <a:off x="5254625" y="2744788"/>
            <a:ext cx="9366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 b="1">
                <a:latin typeface="Times New Roman" panose="02020603050405020304" pitchFamily="18" charset="0"/>
              </a:rPr>
              <a:t>Router</a:t>
            </a:r>
          </a:p>
        </p:txBody>
      </p:sp>
      <p:sp>
        <p:nvSpPr>
          <p:cNvPr id="6157" name="Text Box 29"/>
          <p:cNvSpPr txBox="1">
            <a:spLocks noChangeArrowheads="1"/>
          </p:cNvSpPr>
          <p:nvPr/>
        </p:nvSpPr>
        <p:spPr bwMode="auto">
          <a:xfrm>
            <a:off x="6802438" y="2097088"/>
            <a:ext cx="2159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6158" name="Text Box 30"/>
          <p:cNvSpPr txBox="1">
            <a:spLocks noChangeArrowheads="1"/>
          </p:cNvSpPr>
          <p:nvPr/>
        </p:nvSpPr>
        <p:spPr bwMode="auto">
          <a:xfrm>
            <a:off x="6802438" y="2349500"/>
            <a:ext cx="2159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159" name="Text Box 31"/>
          <p:cNvSpPr txBox="1">
            <a:spLocks noChangeArrowheads="1"/>
          </p:cNvSpPr>
          <p:nvPr/>
        </p:nvSpPr>
        <p:spPr bwMode="auto">
          <a:xfrm>
            <a:off x="6802438" y="2600325"/>
            <a:ext cx="2159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160" name="Text Box 33"/>
          <p:cNvSpPr txBox="1">
            <a:spLocks noChangeArrowheads="1"/>
          </p:cNvSpPr>
          <p:nvPr/>
        </p:nvSpPr>
        <p:spPr bwMode="auto">
          <a:xfrm>
            <a:off x="6802438" y="2852738"/>
            <a:ext cx="2159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6161" name="Text Box 34"/>
          <p:cNvSpPr txBox="1">
            <a:spLocks noChangeArrowheads="1"/>
          </p:cNvSpPr>
          <p:nvPr/>
        </p:nvSpPr>
        <p:spPr bwMode="auto">
          <a:xfrm>
            <a:off x="4283075" y="2492375"/>
            <a:ext cx="2159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6162" name="AutoShape 35"/>
          <p:cNvSpPr>
            <a:spLocks noChangeArrowheads="1"/>
          </p:cNvSpPr>
          <p:nvPr/>
        </p:nvSpPr>
        <p:spPr bwMode="auto">
          <a:xfrm>
            <a:off x="7127875" y="2168525"/>
            <a:ext cx="900113" cy="828675"/>
          </a:xfrm>
          <a:prstGeom prst="leftRightArrow">
            <a:avLst>
              <a:gd name="adj1" fmla="val 50000"/>
              <a:gd name="adj2" fmla="val 2172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6163" name="AutoShape 36"/>
          <p:cNvSpPr>
            <a:spLocks noChangeArrowheads="1"/>
          </p:cNvSpPr>
          <p:nvPr/>
        </p:nvSpPr>
        <p:spPr bwMode="auto">
          <a:xfrm>
            <a:off x="2482850" y="2565400"/>
            <a:ext cx="1727200" cy="107950"/>
          </a:xfrm>
          <a:prstGeom prst="leftRightArrow">
            <a:avLst>
              <a:gd name="adj1" fmla="val 50000"/>
              <a:gd name="adj2" fmla="val 3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grpSp>
        <p:nvGrpSpPr>
          <p:cNvPr id="6164" name="Group 281"/>
          <p:cNvGrpSpPr>
            <a:grpSpLocks/>
          </p:cNvGrpSpPr>
          <p:nvPr/>
        </p:nvGrpSpPr>
        <p:grpSpPr bwMode="auto">
          <a:xfrm>
            <a:off x="1077913" y="1882775"/>
            <a:ext cx="1116012" cy="827088"/>
            <a:chOff x="657" y="1321"/>
            <a:chExt cx="703" cy="521"/>
          </a:xfrm>
        </p:grpSpPr>
        <p:sp>
          <p:nvSpPr>
            <p:cNvPr id="6175" name="Rectangle 44"/>
            <p:cNvSpPr>
              <a:spLocks noChangeArrowheads="1"/>
            </p:cNvSpPr>
            <p:nvPr/>
          </p:nvSpPr>
          <p:spPr bwMode="auto">
            <a:xfrm>
              <a:off x="657" y="1321"/>
              <a:ext cx="204" cy="4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6176" name="Rectangle 37"/>
            <p:cNvSpPr>
              <a:spLocks noChangeArrowheads="1"/>
            </p:cNvSpPr>
            <p:nvPr/>
          </p:nvSpPr>
          <p:spPr bwMode="auto">
            <a:xfrm>
              <a:off x="884" y="1321"/>
              <a:ext cx="431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6177" name="Rectangle 38"/>
            <p:cNvSpPr>
              <a:spLocks noChangeArrowheads="1"/>
            </p:cNvSpPr>
            <p:nvPr/>
          </p:nvSpPr>
          <p:spPr bwMode="auto">
            <a:xfrm>
              <a:off x="930" y="1389"/>
              <a:ext cx="340" cy="18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6178" name="Rectangle 39"/>
            <p:cNvSpPr>
              <a:spLocks noChangeArrowheads="1"/>
            </p:cNvSpPr>
            <p:nvPr/>
          </p:nvSpPr>
          <p:spPr bwMode="auto">
            <a:xfrm>
              <a:off x="975" y="1638"/>
              <a:ext cx="249" cy="4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6179" name="Line 40"/>
            <p:cNvSpPr>
              <a:spLocks noChangeShapeType="1"/>
            </p:cNvSpPr>
            <p:nvPr/>
          </p:nvSpPr>
          <p:spPr bwMode="auto">
            <a:xfrm>
              <a:off x="930" y="1684"/>
              <a:ext cx="3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80" name="Line 43"/>
            <p:cNvSpPr>
              <a:spLocks noChangeShapeType="1"/>
            </p:cNvSpPr>
            <p:nvPr/>
          </p:nvSpPr>
          <p:spPr bwMode="auto">
            <a:xfrm flipH="1" flipV="1">
              <a:off x="1270" y="1684"/>
              <a:ext cx="90" cy="1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81" name="Rectangle 45"/>
            <p:cNvSpPr>
              <a:spLocks noChangeArrowheads="1"/>
            </p:cNvSpPr>
            <p:nvPr/>
          </p:nvSpPr>
          <p:spPr bwMode="auto">
            <a:xfrm>
              <a:off x="657" y="1344"/>
              <a:ext cx="204" cy="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6182" name="Rectangle 46"/>
            <p:cNvSpPr>
              <a:spLocks noChangeArrowheads="1"/>
            </p:cNvSpPr>
            <p:nvPr/>
          </p:nvSpPr>
          <p:spPr bwMode="auto">
            <a:xfrm>
              <a:off x="657" y="1434"/>
              <a:ext cx="204" cy="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6183" name="Line 42"/>
            <p:cNvSpPr>
              <a:spLocks noChangeShapeType="1"/>
            </p:cNvSpPr>
            <p:nvPr/>
          </p:nvSpPr>
          <p:spPr bwMode="auto">
            <a:xfrm flipV="1">
              <a:off x="839" y="1684"/>
              <a:ext cx="91" cy="1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84" name="Line 41"/>
            <p:cNvSpPr>
              <a:spLocks noChangeShapeType="1"/>
            </p:cNvSpPr>
            <p:nvPr/>
          </p:nvSpPr>
          <p:spPr bwMode="auto">
            <a:xfrm flipV="1">
              <a:off x="839" y="1842"/>
              <a:ext cx="52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051" name="Rectangle 47"/>
          <p:cNvSpPr>
            <a:spLocks noChangeArrowheads="1"/>
          </p:cNvSpPr>
          <p:nvPr/>
        </p:nvSpPr>
        <p:spPr bwMode="auto">
          <a:xfrm>
            <a:off x="1042988" y="2852738"/>
            <a:ext cx="1295400" cy="323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208.12.21.20</a:t>
            </a:r>
          </a:p>
        </p:txBody>
      </p: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6804025" y="5516563"/>
            <a:ext cx="252413" cy="252412"/>
            <a:chOff x="453" y="3498"/>
            <a:chExt cx="159" cy="159"/>
          </a:xfrm>
        </p:grpSpPr>
        <p:sp>
          <p:nvSpPr>
            <p:cNvPr id="6173" name="Line 24"/>
            <p:cNvSpPr>
              <a:spLocks noChangeShapeType="1"/>
            </p:cNvSpPr>
            <p:nvPr/>
          </p:nvSpPr>
          <p:spPr bwMode="auto">
            <a:xfrm>
              <a:off x="453" y="3566"/>
              <a:ext cx="68" cy="91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74" name="Line 25"/>
            <p:cNvSpPr>
              <a:spLocks noChangeShapeType="1"/>
            </p:cNvSpPr>
            <p:nvPr/>
          </p:nvSpPr>
          <p:spPr bwMode="auto">
            <a:xfrm flipV="1">
              <a:off x="521" y="3498"/>
              <a:ext cx="91" cy="159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5879" name="Text Box 519"/>
          <p:cNvSpPr txBox="1">
            <a:spLocks noChangeArrowheads="1"/>
          </p:cNvSpPr>
          <p:nvPr/>
        </p:nvSpPr>
        <p:spPr bwMode="auto">
          <a:xfrm>
            <a:off x="719138" y="5876925"/>
            <a:ext cx="7740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solidFill>
                  <a:srgbClr val="0099CC"/>
                </a:solidFill>
                <a:latin typeface="Times New Roman" panose="02020603050405020304" pitchFamily="18" charset="0"/>
              </a:rPr>
              <a:t>A prefix is an aggregation of IP addresses</a:t>
            </a:r>
            <a:r>
              <a:rPr lang="en-US" altLang="zh-TW" sz="1600">
                <a:latin typeface="Times New Roman" panose="02020603050405020304" pitchFamily="18" charset="0"/>
              </a:rPr>
              <a:t>: 208.12.21/24 = {208.12.21.0, … , 208.12.21.255}</a:t>
            </a:r>
            <a:r>
              <a:rPr lang="en-US" altLang="zh-TW" sz="1800">
                <a:latin typeface="Times New Roman" panose="02020603050405020304" pitchFamily="18" charset="0"/>
              </a:rPr>
              <a:t>  </a:t>
            </a:r>
          </a:p>
        </p:txBody>
      </p:sp>
      <p:sp>
        <p:nvSpPr>
          <p:cNvPr id="15881" name="Text Box 521"/>
          <p:cNvSpPr txBox="1">
            <a:spLocks noChangeArrowheads="1"/>
          </p:cNvSpPr>
          <p:nvPr/>
        </p:nvSpPr>
        <p:spPr bwMode="auto">
          <a:xfrm>
            <a:off x="2376488" y="1376363"/>
            <a:ext cx="4067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990033"/>
                </a:solidFill>
                <a:latin typeface="Times New Roman" panose="02020603050405020304" pitchFamily="18" charset="0"/>
              </a:rPr>
              <a:t>Longest prefix match problem.</a:t>
            </a:r>
          </a:p>
        </p:txBody>
      </p:sp>
      <p:sp>
        <p:nvSpPr>
          <p:cNvPr id="6169" name="Text Box 522"/>
          <p:cNvSpPr txBox="1">
            <a:spLocks noChangeArrowheads="1"/>
          </p:cNvSpPr>
          <p:nvPr/>
        </p:nvSpPr>
        <p:spPr bwMode="auto">
          <a:xfrm>
            <a:off x="4211638" y="3321050"/>
            <a:ext cx="10445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Routing table</a:t>
            </a:r>
          </a:p>
        </p:txBody>
      </p:sp>
      <p:sp>
        <p:nvSpPr>
          <p:cNvPr id="45" name="矩形 44"/>
          <p:cNvSpPr/>
          <p:nvPr/>
        </p:nvSpPr>
        <p:spPr>
          <a:xfrm>
            <a:off x="4140200" y="4365625"/>
            <a:ext cx="287338" cy="28733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46" name="矩形 45"/>
          <p:cNvSpPr/>
          <p:nvPr/>
        </p:nvSpPr>
        <p:spPr>
          <a:xfrm>
            <a:off x="4032250" y="4724400"/>
            <a:ext cx="287338" cy="28892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47" name="矩形 46"/>
          <p:cNvSpPr/>
          <p:nvPr/>
        </p:nvSpPr>
        <p:spPr>
          <a:xfrm>
            <a:off x="4140200" y="5445125"/>
            <a:ext cx="287338" cy="28733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1" grpId="0"/>
      <p:bldP spid="1058" grpId="0"/>
      <p:bldP spid="1051" grpId="0" animBg="1"/>
      <p:bldP spid="15879" grpId="0"/>
      <p:bldP spid="15881" grpId="0"/>
      <p:bldP spid="45" grpId="0" animBg="1"/>
      <p:bldP spid="46" grpId="0" animBg="1"/>
      <p:bldP spid="4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798859F-4F73-4CFC-9196-6F365A743B0B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kumimoji="0" lang="en-US" altLang="zh-TW" sz="140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Performance Evaluation (7/10)</a:t>
            </a:r>
            <a:endParaRPr lang="zh-TW" altLang="en-US" smtClean="0"/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1608138" y="4465638"/>
          <a:ext cx="6280150" cy="195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4" name="文件" r:id="rId3" imgW="6093579" imgH="1952229" progId="Word.Document.12">
                  <p:embed/>
                </p:oleObj>
              </mc:Choice>
              <mc:Fallback>
                <p:oleObj name="文件" r:id="rId3" imgW="6093579" imgH="1952229" progId="Word.Document.1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8138" y="4465638"/>
                        <a:ext cx="6280150" cy="195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圖表 11"/>
          <p:cNvGraphicFramePr/>
          <p:nvPr/>
        </p:nvGraphicFramePr>
        <p:xfrm>
          <a:off x="755576" y="1585912"/>
          <a:ext cx="7704856" cy="4363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E6AB7EC-74CE-4918-9A6F-9072B48023DD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kumimoji="0" lang="en-US" altLang="zh-TW" sz="140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Performance Evaluation (8/10)</a:t>
            </a:r>
            <a:endParaRPr lang="zh-TW" altLang="en-US" smtClean="0"/>
          </a:p>
        </p:txBody>
      </p:sp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1608138" y="4465638"/>
          <a:ext cx="6280150" cy="195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8" name="文件" r:id="rId3" imgW="6093579" imgH="1952229" progId="Word.Document.12">
                  <p:embed/>
                </p:oleObj>
              </mc:Choice>
              <mc:Fallback>
                <p:oleObj name="文件" r:id="rId3" imgW="6093579" imgH="1952229" progId="Word.Document.1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8138" y="4465638"/>
                        <a:ext cx="6280150" cy="195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圖表 7"/>
          <p:cNvGraphicFramePr/>
          <p:nvPr/>
        </p:nvGraphicFramePr>
        <p:xfrm>
          <a:off x="755576" y="1585912"/>
          <a:ext cx="7704856" cy="4363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Performance Evaluation (9/10)</a:t>
            </a:r>
            <a:endParaRPr lang="zh-TW" altLang="en-US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628775"/>
            <a:ext cx="7770813" cy="4314825"/>
          </a:xfrm>
        </p:spPr>
        <p:txBody>
          <a:bodyPr/>
          <a:lstStyle/>
          <a:p>
            <a:r>
              <a:rPr lang="en-US" altLang="zh-TW" sz="2400" smtClean="0">
                <a:latin typeface="Times New Roman" panose="02020603050405020304" pitchFamily="18" charset="0"/>
              </a:rPr>
              <a:t>The comparison of clock cycle per second between Search and update</a:t>
            </a:r>
            <a:endParaRPr lang="zh-TW" altLang="en-US" sz="2400" smtClean="0">
              <a:latin typeface="Times New Roman" panose="02020603050405020304" pitchFamily="18" charset="0"/>
            </a:endParaRPr>
          </a:p>
        </p:txBody>
      </p:sp>
      <p:sp>
        <p:nvSpPr>
          <p:cNvPr id="45060" name="Text Box 18"/>
          <p:cNvSpPr txBox="1">
            <a:spLocks noChangeArrowheads="1"/>
          </p:cNvSpPr>
          <p:nvPr/>
        </p:nvSpPr>
        <p:spPr bwMode="auto">
          <a:xfrm>
            <a:off x="1584325" y="1952625"/>
            <a:ext cx="48244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45061" name="投影片編號版面配置區 2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1D71DC9-6169-4B0B-89D2-825ECD498CFC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kumimoji="0" lang="en-US" altLang="zh-TW" sz="1400"/>
          </a:p>
        </p:txBody>
      </p:sp>
      <p:graphicFrame>
        <p:nvGraphicFramePr>
          <p:cNvPr id="23" name="表格 22"/>
          <p:cNvGraphicFramePr>
            <a:graphicFrameLocks noGrp="1"/>
          </p:cNvGraphicFramePr>
          <p:nvPr/>
        </p:nvGraphicFramePr>
        <p:xfrm>
          <a:off x="684213" y="2762250"/>
          <a:ext cx="8029575" cy="2951163"/>
        </p:xfrm>
        <a:graphic>
          <a:graphicData uri="http://schemas.openxmlformats.org/drawingml/2006/table">
            <a:tbl>
              <a:tblPr/>
              <a:tblGrid>
                <a:gridCol w="2954192"/>
                <a:gridCol w="2537237"/>
                <a:gridCol w="1269073"/>
                <a:gridCol w="1269073"/>
              </a:tblGrid>
              <a:tr h="9834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latin typeface="Calibri"/>
                          <a:ea typeface="新細明體"/>
                          <a:cs typeface="Times New Roman"/>
                        </a:rPr>
                        <a:t>Operation</a:t>
                      </a:r>
                      <a:endParaRPr lang="zh-TW" sz="24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latin typeface="Calibri"/>
                          <a:ea typeface="新細明體"/>
                          <a:cs typeface="Times New Roman"/>
                        </a:rPr>
                        <a:t>Search</a:t>
                      </a:r>
                      <a:endParaRPr lang="zh-TW" sz="24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latin typeface="Calibri"/>
                          <a:ea typeface="新細明體"/>
                          <a:cs typeface="Times New Roman"/>
                        </a:rPr>
                        <a:t>Update</a:t>
                      </a:r>
                      <a:endParaRPr lang="zh-TW" sz="24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880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latin typeface="Calibri"/>
                          <a:ea typeface="新細明體"/>
                          <a:cs typeface="Times New Roman"/>
                        </a:rPr>
                        <a:t># of operation per second</a:t>
                      </a:r>
                      <a:endParaRPr lang="zh-TW" sz="20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latin typeface="Calibri"/>
                          <a:ea typeface="新細明體"/>
                          <a:cs typeface="Times New Roman"/>
                        </a:rPr>
                        <a:t>320,000,000</a:t>
                      </a:r>
                      <a:endParaRPr lang="zh-TW" sz="2000" b="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latin typeface="Calibri"/>
                          <a:ea typeface="新細明體"/>
                          <a:cs typeface="Times New Roman"/>
                        </a:rPr>
                        <a:t>2,000</a:t>
                      </a:r>
                      <a:endParaRPr lang="zh-TW" sz="2000" b="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8501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latin typeface="Calibri"/>
                          <a:ea typeface="新細明體"/>
                          <a:cs typeface="Times New Roman"/>
                        </a:rPr>
                        <a:t># of clock cycle per operation</a:t>
                      </a:r>
                      <a:endParaRPr lang="zh-TW" sz="20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latin typeface="Calibri"/>
                          <a:ea typeface="新細明體"/>
                          <a:cs typeface="Times New Roman"/>
                        </a:rPr>
                        <a:t>1</a:t>
                      </a:r>
                      <a:endParaRPr lang="zh-TW" sz="2000" b="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latin typeface="Calibri"/>
                          <a:ea typeface="新細明體"/>
                          <a:cs typeface="Times New Roman"/>
                        </a:rPr>
                        <a:t>Lookup</a:t>
                      </a:r>
                      <a:endParaRPr lang="zh-TW" sz="20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latin typeface="Calibri"/>
                          <a:ea typeface="新細明體"/>
                          <a:cs typeface="Times New Roman"/>
                        </a:rPr>
                        <a:t>Write</a:t>
                      </a:r>
                      <a:endParaRPr lang="zh-TW" sz="20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501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latin typeface="Calibri"/>
                          <a:ea typeface="新細明體"/>
                          <a:cs typeface="Times New Roman"/>
                        </a:rPr>
                        <a:t>1</a:t>
                      </a:r>
                      <a:endParaRPr lang="zh-TW" sz="2000" b="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latin typeface="Calibri"/>
                          <a:ea typeface="新細明體"/>
                          <a:cs typeface="Times New Roman"/>
                        </a:rPr>
                        <a:t>3</a:t>
                      </a:r>
                      <a:endParaRPr lang="zh-TW" sz="2000" b="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latin typeface="Calibri"/>
                          <a:ea typeface="新細明體"/>
                          <a:cs typeface="Times New Roman"/>
                        </a:rPr>
                        <a:t>Total clock cycle per second</a:t>
                      </a:r>
                      <a:endParaRPr lang="zh-TW" sz="20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latin typeface="Calibri"/>
                          <a:ea typeface="新細明體"/>
                          <a:cs typeface="Times New Roman"/>
                        </a:rPr>
                        <a:t>320,000,000</a:t>
                      </a:r>
                      <a:endParaRPr lang="zh-TW" sz="2000" b="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latin typeface="Calibri"/>
                          <a:ea typeface="新細明體"/>
                          <a:cs typeface="Times New Roman"/>
                        </a:rPr>
                        <a:t>4374</a:t>
                      </a:r>
                      <a:endParaRPr lang="zh-TW" sz="2000" b="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latin typeface="Calibri"/>
                          <a:ea typeface="新細明體"/>
                          <a:cs typeface="Times New Roman"/>
                        </a:rPr>
                        <a:t>6312</a:t>
                      </a:r>
                      <a:endParaRPr lang="zh-TW" sz="2000" b="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Performance Evaluation (10/10)</a:t>
            </a:r>
            <a:endParaRPr lang="zh-TW" altLang="en-US" smtClean="0"/>
          </a:p>
        </p:txBody>
      </p:sp>
      <p:sp>
        <p:nvSpPr>
          <p:cNvPr id="4608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7589838" cy="4530725"/>
          </a:xfrm>
        </p:spPr>
        <p:txBody>
          <a:bodyPr/>
          <a:lstStyle/>
          <a:p>
            <a:r>
              <a:rPr lang="en-US" altLang="zh-TW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Memory cost </a:t>
            </a:r>
            <a:endParaRPr lang="zh-TW" altLang="en-US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084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C4545F4-6F1B-414E-A39E-D535639E8718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kumimoji="0" lang="en-US" altLang="zh-TW" sz="140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863600" y="2060575"/>
          <a:ext cx="7777163" cy="2700338"/>
        </p:xfrm>
        <a:graphic>
          <a:graphicData uri="http://schemas.openxmlformats.org/drawingml/2006/table">
            <a:tbl>
              <a:tblPr/>
              <a:tblGrid>
                <a:gridCol w="1801523"/>
                <a:gridCol w="1194441"/>
                <a:gridCol w="1195300"/>
                <a:gridCol w="1195300"/>
                <a:gridCol w="1195300"/>
                <a:gridCol w="1195300"/>
              </a:tblGrid>
              <a:tr h="5400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latin typeface="Calibri"/>
                          <a:ea typeface="新細明體"/>
                          <a:cs typeface="Times New Roman"/>
                        </a:rPr>
                        <a:t>AS2.0</a:t>
                      </a:r>
                      <a:endParaRPr lang="zh-TW" sz="20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latin typeface="Calibri"/>
                          <a:ea typeface="新細明體"/>
                          <a:cs typeface="Times New Roman"/>
                        </a:rPr>
                        <a:t>AS1221</a:t>
                      </a:r>
                      <a:endParaRPr lang="zh-TW" sz="20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latin typeface="Calibri"/>
                          <a:ea typeface="新細明體"/>
                          <a:cs typeface="Times New Roman"/>
                        </a:rPr>
                        <a:t>AS6447</a:t>
                      </a:r>
                      <a:endParaRPr lang="zh-TW" sz="20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latin typeface="Calibri"/>
                          <a:ea typeface="新細明體"/>
                          <a:cs typeface="Times New Roman"/>
                        </a:rPr>
                        <a:t>V6Gene1</a:t>
                      </a:r>
                      <a:endParaRPr lang="zh-TW" sz="20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latin typeface="Calibri"/>
                          <a:ea typeface="新細明體"/>
                          <a:cs typeface="Times New Roman"/>
                        </a:rPr>
                        <a:t>V6Gene2</a:t>
                      </a:r>
                      <a:endParaRPr lang="zh-TW" sz="20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080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latin typeface="Calibri"/>
                          <a:ea typeface="新細明體"/>
                          <a:cs typeface="Times New Roman"/>
                        </a:rPr>
                        <a:t>SRAM cost of </a:t>
                      </a:r>
                      <a:r>
                        <a:rPr lang="en-US" sz="2000" b="1" kern="100" dirty="0" smtClean="0">
                          <a:latin typeface="Calibri"/>
                          <a:ea typeface="新細明體"/>
                          <a:cs typeface="Times New Roman"/>
                        </a:rPr>
                        <a:t>CAO_OPT (</a:t>
                      </a:r>
                      <a:r>
                        <a:rPr lang="en-US" sz="2000" b="1" kern="100" dirty="0" err="1" smtClean="0">
                          <a:latin typeface="Calibri"/>
                          <a:ea typeface="新細明體"/>
                          <a:cs typeface="Times New Roman"/>
                        </a:rPr>
                        <a:t>Mbyte</a:t>
                      </a:r>
                      <a:r>
                        <a:rPr lang="en-US" sz="2000" b="1" kern="100" dirty="0" smtClean="0"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zh-TW" sz="20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latin typeface="Calibri"/>
                          <a:ea typeface="新細明體"/>
                          <a:cs typeface="Times New Roman"/>
                        </a:rPr>
                        <a:t>93.813</a:t>
                      </a:r>
                      <a:endParaRPr lang="zh-TW" sz="1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latin typeface="Calibri"/>
                          <a:ea typeface="新細明體"/>
                          <a:cs typeface="Times New Roman"/>
                        </a:rPr>
                        <a:t>29.186</a:t>
                      </a:r>
                      <a:endParaRPr lang="zh-TW" sz="1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latin typeface="Calibri"/>
                          <a:ea typeface="新細明體"/>
                          <a:cs typeface="Times New Roman"/>
                        </a:rPr>
                        <a:t>96.594</a:t>
                      </a:r>
                      <a:endParaRPr lang="zh-TW" sz="16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latin typeface="Calibri"/>
                          <a:ea typeface="新細明體"/>
                          <a:cs typeface="Times New Roman"/>
                        </a:rPr>
                        <a:t>3777.027</a:t>
                      </a:r>
                      <a:endParaRPr lang="zh-TW" sz="16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latin typeface="Calibri"/>
                          <a:ea typeface="新細明體"/>
                          <a:cs typeface="Times New Roman"/>
                        </a:rPr>
                        <a:t>3990.375</a:t>
                      </a:r>
                      <a:endParaRPr lang="zh-TW" sz="16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latin typeface="Calibri"/>
                          <a:ea typeface="新細明體"/>
                          <a:cs typeface="Times New Roman"/>
                        </a:rPr>
                        <a:t>SRAM cost of Proposed </a:t>
                      </a:r>
                      <a:r>
                        <a:rPr lang="en-US" sz="2000" b="1" kern="100" dirty="0" smtClean="0">
                          <a:latin typeface="Calibri"/>
                          <a:ea typeface="新細明體"/>
                          <a:cs typeface="Times New Roman"/>
                        </a:rPr>
                        <a:t>scheme </a:t>
                      </a:r>
                      <a:r>
                        <a:rPr lang="en-US" altLang="zh-TW" sz="2000" b="1" kern="100" dirty="0" smtClean="0">
                          <a:latin typeface="Calibri"/>
                          <a:ea typeface="+mn-ea"/>
                          <a:cs typeface="Times New Roman"/>
                        </a:rPr>
                        <a:t>(</a:t>
                      </a:r>
                      <a:r>
                        <a:rPr lang="en-US" altLang="zh-TW" sz="2000" b="1" kern="100" dirty="0" err="1" smtClean="0">
                          <a:latin typeface="Calibri"/>
                          <a:ea typeface="+mn-ea"/>
                          <a:cs typeface="Times New Roman"/>
                        </a:rPr>
                        <a:t>Mbyte</a:t>
                      </a:r>
                      <a:r>
                        <a:rPr lang="en-US" altLang="zh-TW" sz="2000" b="1" kern="100" dirty="0" smtClean="0">
                          <a:latin typeface="Calibri"/>
                          <a:ea typeface="+mn-ea"/>
                          <a:cs typeface="Times New Roman"/>
                        </a:rPr>
                        <a:t>)</a:t>
                      </a:r>
                      <a:endParaRPr lang="zh-TW" sz="20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latin typeface="Calibri"/>
                          <a:ea typeface="新細明體"/>
                          <a:cs typeface="Times New Roman"/>
                        </a:rPr>
                        <a:t>0.031</a:t>
                      </a:r>
                      <a:endParaRPr lang="zh-TW" sz="16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latin typeface="Calibri"/>
                          <a:ea typeface="新細明體"/>
                          <a:cs typeface="Times New Roman"/>
                        </a:rPr>
                        <a:t>0.031</a:t>
                      </a:r>
                      <a:endParaRPr lang="zh-TW" sz="1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latin typeface="Calibri"/>
                          <a:ea typeface="新細明體"/>
                          <a:cs typeface="Times New Roman"/>
                        </a:rPr>
                        <a:t>0.031</a:t>
                      </a:r>
                      <a:endParaRPr lang="zh-TW" sz="1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latin typeface="Calibri"/>
                          <a:ea typeface="新細明體"/>
                          <a:cs typeface="Times New Roman"/>
                        </a:rPr>
                        <a:t>0.059</a:t>
                      </a:r>
                      <a:endParaRPr lang="zh-TW" sz="1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latin typeface="Calibri"/>
                          <a:ea typeface="新細明體"/>
                          <a:cs typeface="Times New Roman"/>
                        </a:rPr>
                        <a:t>0.059</a:t>
                      </a:r>
                      <a:endParaRPr lang="zh-TW" sz="16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3C261C6-8F03-41F5-A6FB-6949F6EDFDFD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kumimoji="0" lang="en-US" altLang="zh-TW" sz="140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Outline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412875"/>
            <a:ext cx="7993063" cy="4824413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latin typeface="Times New Roman" panose="02020603050405020304" pitchFamily="18" charset="0"/>
              </a:rPr>
              <a:t>Introduction</a:t>
            </a:r>
          </a:p>
          <a:p>
            <a:pPr eaLnBrk="1" hangingPunct="1"/>
            <a:endParaRPr lang="en-US" altLang="zh-TW" sz="2400" smtClean="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zh-TW" sz="2400" smtClean="0">
                <a:latin typeface="Times New Roman" panose="02020603050405020304" pitchFamily="18" charset="0"/>
              </a:rPr>
              <a:t>Related Works</a:t>
            </a:r>
          </a:p>
          <a:p>
            <a:pPr lvl="1">
              <a:buSzTx/>
              <a:buFont typeface="Wingdings" panose="05000000000000000000" pitchFamily="2" charset="2"/>
              <a:buChar char="Ø"/>
            </a:pPr>
            <a:r>
              <a:rPr lang="en-US" altLang="zh-TW" sz="1800" smtClean="0">
                <a:latin typeface="Times New Roman" panose="02020603050405020304" pitchFamily="18" charset="0"/>
              </a:rPr>
              <a:t>PLO_OPT</a:t>
            </a:r>
          </a:p>
          <a:p>
            <a:pPr lvl="1">
              <a:buSzTx/>
              <a:buFont typeface="Wingdings" panose="05000000000000000000" pitchFamily="2" charset="2"/>
              <a:buChar char="Ø"/>
            </a:pPr>
            <a:r>
              <a:rPr lang="en-US" altLang="zh-TW" sz="1800" smtClean="0">
                <a:latin typeface="Times New Roman" panose="02020603050405020304" pitchFamily="18" charset="0"/>
              </a:rPr>
              <a:t>CAO_OPT</a:t>
            </a:r>
          </a:p>
          <a:p>
            <a:pPr lvl="1">
              <a:buSzTx/>
              <a:buFont typeface="Wingdings" panose="05000000000000000000" pitchFamily="2" charset="2"/>
              <a:buChar char="Ø"/>
            </a:pPr>
            <a:endParaRPr lang="en-US" altLang="zh-TW" sz="1800" smtClean="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zh-TW" sz="2400" smtClean="0">
                <a:latin typeface="Times New Roman" panose="02020603050405020304" pitchFamily="18" charset="0"/>
              </a:rPr>
              <a:t>Proposed Scheme</a:t>
            </a:r>
          </a:p>
          <a:p>
            <a:pPr eaLnBrk="1" hangingPunct="1"/>
            <a:endParaRPr lang="en-US" altLang="zh-TW" sz="2400" smtClean="0">
              <a:latin typeface="Times New Roman" panose="02020603050405020304" pitchFamily="18" charset="0"/>
            </a:endParaRPr>
          </a:p>
          <a:p>
            <a:r>
              <a:rPr lang="en-US" altLang="zh-TW" sz="2400" smtClean="0">
                <a:latin typeface="Times New Roman" panose="02020603050405020304" pitchFamily="18" charset="0"/>
              </a:rPr>
              <a:t>Performance Evaluation</a:t>
            </a:r>
          </a:p>
          <a:p>
            <a:endParaRPr lang="en-US" altLang="zh-TW" sz="2400" smtClean="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zh-TW" sz="24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Conclusion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E50AA71-A84A-49E9-B0AC-F7B7F51A09F2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kumimoji="0" lang="en-US" altLang="zh-TW" sz="1400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Conclusion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 smtClean="0">
                <a:latin typeface="Times New Roman" panose="02020603050405020304" pitchFamily="18" charset="0"/>
              </a:rPr>
              <a:t>We proposed an algorithm to manage the TCAM such that incremental update times remain small in average case.</a:t>
            </a:r>
          </a:p>
          <a:p>
            <a:pPr>
              <a:lnSpc>
                <a:spcPct val="90000"/>
              </a:lnSpc>
            </a:pPr>
            <a:endParaRPr lang="en-US" altLang="zh-TW" sz="2400" smtClean="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TW" sz="2400" smtClean="0">
                <a:latin typeface="Times New Roman" panose="02020603050405020304" pitchFamily="18" charset="0"/>
              </a:rPr>
              <a:t>This algorithm can update TCAM without maintain a tries structure.</a:t>
            </a:r>
          </a:p>
          <a:p>
            <a:pPr>
              <a:lnSpc>
                <a:spcPct val="90000"/>
              </a:lnSpc>
            </a:pPr>
            <a:endParaRPr lang="en-US" altLang="zh-TW" sz="2400" smtClean="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TW" sz="2400" smtClean="0">
                <a:latin typeface="Times New Roman" panose="02020603050405020304" pitchFamily="18" charset="0"/>
              </a:rPr>
              <a:t>This scheme can update the TCAM with less SRAM cost and less memory access time. </a:t>
            </a:r>
          </a:p>
          <a:p>
            <a:pPr>
              <a:lnSpc>
                <a:spcPct val="90000"/>
              </a:lnSpc>
            </a:pPr>
            <a:endParaRPr lang="en-US" altLang="zh-TW" sz="240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287675D-2124-49F6-BB93-60E5557006F9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46</a:t>
            </a:fld>
            <a:endParaRPr kumimoji="0" lang="en-US" altLang="zh-TW" sz="1400"/>
          </a:p>
        </p:txBody>
      </p:sp>
      <p:sp>
        <p:nvSpPr>
          <p:cNvPr id="4915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49156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zh-TW" smtClean="0">
              <a:latin typeface="Times New Roman" panose="02020603050405020304" pitchFamily="18" charset="0"/>
            </a:endParaRPr>
          </a:p>
          <a:p>
            <a:pPr eaLnBrk="1" hangingPunct="1"/>
            <a:endParaRPr lang="en-US" altLang="zh-TW" smtClean="0">
              <a:latin typeface="Times New Roman" panose="02020603050405020304" pitchFamily="18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zh-TW" sz="4400" b="1" smtClean="0">
                <a:latin typeface="Times New Roman" panose="02020603050405020304" pitchFamily="18" charset="0"/>
              </a:rPr>
              <a:t>Thanks for your attention.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C2E31BC-869F-4876-8BAA-3909C8821625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zh-TW" sz="140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549275"/>
            <a:ext cx="7696200" cy="592138"/>
          </a:xfrm>
        </p:spPr>
        <p:txBody>
          <a:bodyPr/>
          <a:lstStyle/>
          <a:p>
            <a:r>
              <a:rPr lang="en-US" altLang="zh-TW" smtClean="0"/>
              <a:t>Introduction(3/5)</a:t>
            </a:r>
            <a:endParaRPr lang="zh-TW" altLang="en-US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90550" indent="-590550"/>
            <a:r>
              <a:rPr lang="en-US" altLang="zh-TW" sz="2600" b="1" smtClean="0">
                <a:latin typeface="Times New Roman" panose="02020603050405020304" pitchFamily="18" charset="0"/>
              </a:rPr>
              <a:t>What is TCAM?</a:t>
            </a:r>
            <a:endParaRPr lang="en-US" altLang="zh-TW" sz="2200" b="1" smtClean="0">
              <a:latin typeface="Times New Roman" panose="02020603050405020304" pitchFamily="18" charset="0"/>
            </a:endParaRPr>
          </a:p>
          <a:p>
            <a:pPr marL="952500" lvl="1" indent="-495300">
              <a:buSzTx/>
              <a:buFont typeface="Wingdings" panose="05000000000000000000" pitchFamily="2" charset="2"/>
              <a:buChar char="Ø"/>
            </a:pPr>
            <a:r>
              <a:rPr lang="en-US" altLang="zh-TW" sz="2200" b="1" smtClean="0">
                <a:solidFill>
                  <a:srgbClr val="0099CC"/>
                </a:solidFill>
                <a:latin typeface="Times New Roman" panose="02020603050405020304" pitchFamily="18" charset="0"/>
              </a:rPr>
              <a:t>Ternary content-addressable memory (TCAM) </a:t>
            </a:r>
            <a:r>
              <a:rPr lang="en-US" altLang="zh-TW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widely used as lookup engine for commercial router or network device</a:t>
            </a:r>
            <a:endParaRPr lang="en-US" altLang="zh-TW" sz="2200" b="1" smtClean="0">
              <a:solidFill>
                <a:srgbClr val="0099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52500" lvl="1" indent="-495300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endParaRPr lang="en-US" altLang="zh-TW" sz="2200" b="1" smtClean="0">
              <a:solidFill>
                <a:srgbClr val="0099CC"/>
              </a:solidFill>
              <a:latin typeface="Times New Roman" panose="02020603050405020304" pitchFamily="18" charset="0"/>
            </a:endParaRPr>
          </a:p>
          <a:p>
            <a:pPr marL="952500" lvl="1" indent="-495300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endParaRPr lang="en-US" altLang="zh-TW" sz="2200" b="1" smtClean="0">
              <a:solidFill>
                <a:srgbClr val="0099CC"/>
              </a:solidFill>
              <a:latin typeface="Times New Roman" panose="02020603050405020304" pitchFamily="18" charset="0"/>
            </a:endParaRPr>
          </a:p>
          <a:p>
            <a:pPr marL="952500" lvl="1" indent="-495300">
              <a:lnSpc>
                <a:spcPct val="80000"/>
              </a:lnSpc>
              <a:buSzTx/>
              <a:buFont typeface="Wingdings" panose="05000000000000000000" pitchFamily="2" charset="2"/>
              <a:buChar char="Ø"/>
            </a:pPr>
            <a:r>
              <a:rPr lang="en-US" altLang="zh-TW" sz="2200" smtClean="0">
                <a:latin typeface="Times New Roman" panose="02020603050405020304" pitchFamily="18" charset="0"/>
              </a:rPr>
              <a:t>Two major properties leading TCAM </a:t>
            </a:r>
            <a:r>
              <a:rPr lang="en-US" altLang="zh-TW" sz="2200" b="1" smtClean="0">
                <a:solidFill>
                  <a:srgbClr val="0099CC"/>
                </a:solidFill>
                <a:latin typeface="Times New Roman" panose="02020603050405020304" pitchFamily="18" charset="0"/>
              </a:rPr>
              <a:t>to find the longest match quickly </a:t>
            </a:r>
            <a:r>
              <a:rPr lang="en-US" altLang="zh-TW" sz="2200" smtClean="0">
                <a:latin typeface="Times New Roman" panose="02020603050405020304" pitchFamily="18" charset="0"/>
              </a:rPr>
              <a:t>:</a:t>
            </a:r>
          </a:p>
          <a:p>
            <a:pPr marL="1333500" lvl="2" indent="-419100">
              <a:lnSpc>
                <a:spcPct val="80000"/>
              </a:lnSpc>
              <a:buSzTx/>
              <a:buFont typeface="Wingdings" panose="05000000000000000000" pitchFamily="2" charset="2"/>
              <a:buAutoNum type="arabicPeriod"/>
            </a:pPr>
            <a:r>
              <a:rPr lang="en-US" altLang="zh-TW" smtClean="0">
                <a:latin typeface="Times New Roman" panose="02020603050405020304" pitchFamily="18" charset="0"/>
              </a:rPr>
              <a:t>TCAM allows a fully </a:t>
            </a:r>
            <a:r>
              <a:rPr lang="en-US" altLang="zh-TW" b="1" smtClean="0">
                <a:solidFill>
                  <a:srgbClr val="0099CC"/>
                </a:solidFill>
                <a:latin typeface="Times New Roman" panose="02020603050405020304" pitchFamily="18" charset="0"/>
              </a:rPr>
              <a:t>parallel search</a:t>
            </a:r>
            <a:r>
              <a:rPr lang="en-US" altLang="zh-TW" smtClean="0">
                <a:latin typeface="Times New Roman" panose="02020603050405020304" pitchFamily="18" charset="0"/>
              </a:rPr>
              <a:t> of the routing table.</a:t>
            </a:r>
          </a:p>
          <a:p>
            <a:pPr marL="1333500" lvl="2" indent="-419100">
              <a:lnSpc>
                <a:spcPct val="80000"/>
              </a:lnSpc>
              <a:buSzTx/>
              <a:buFont typeface="Wingdings" panose="05000000000000000000" pitchFamily="2" charset="2"/>
              <a:buAutoNum type="arabicPeriod"/>
            </a:pPr>
            <a:endParaRPr lang="en-US" altLang="zh-TW" smtClean="0">
              <a:latin typeface="Times New Roman" panose="02020603050405020304" pitchFamily="18" charset="0"/>
            </a:endParaRPr>
          </a:p>
          <a:p>
            <a:pPr marL="1333500" lvl="2" indent="-419100">
              <a:lnSpc>
                <a:spcPct val="80000"/>
              </a:lnSpc>
              <a:buSzTx/>
              <a:buFont typeface="Wingdings" panose="05000000000000000000" pitchFamily="2" charset="2"/>
              <a:buAutoNum type="arabicPeriod"/>
            </a:pPr>
            <a:r>
              <a:rPr lang="en-US" altLang="zh-TW" smtClean="0">
                <a:latin typeface="Times New Roman" panose="02020603050405020304" pitchFamily="18" charset="0"/>
              </a:rPr>
              <a:t>Each cell in a TCAM can take three logic states: “</a:t>
            </a:r>
            <a:r>
              <a:rPr lang="en-US" altLang="zh-TW" b="1" smtClean="0">
                <a:solidFill>
                  <a:srgbClr val="0099CC"/>
                </a:solidFill>
                <a:latin typeface="Times New Roman" panose="02020603050405020304" pitchFamily="18" charset="0"/>
              </a:rPr>
              <a:t>0</a:t>
            </a:r>
            <a:r>
              <a:rPr lang="en-US" altLang="zh-TW" smtClean="0">
                <a:latin typeface="Times New Roman" panose="02020603050405020304" pitchFamily="18" charset="0"/>
              </a:rPr>
              <a:t>”</a:t>
            </a:r>
            <a:r>
              <a:rPr lang="en-US" altLang="zh-TW" b="1" smtClean="0">
                <a:solidFill>
                  <a:srgbClr val="0099CC"/>
                </a:solidFill>
                <a:latin typeface="Times New Roman" panose="02020603050405020304" pitchFamily="18" charset="0"/>
              </a:rPr>
              <a:t>, </a:t>
            </a:r>
            <a:r>
              <a:rPr lang="en-US" altLang="zh-TW" smtClean="0">
                <a:latin typeface="Times New Roman" panose="02020603050405020304" pitchFamily="18" charset="0"/>
              </a:rPr>
              <a:t>“</a:t>
            </a:r>
            <a:r>
              <a:rPr lang="en-US" altLang="zh-TW" b="1" smtClean="0">
                <a:solidFill>
                  <a:srgbClr val="0099CC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TW" smtClean="0">
                <a:latin typeface="Times New Roman" panose="02020603050405020304" pitchFamily="18" charset="0"/>
              </a:rPr>
              <a:t>”</a:t>
            </a:r>
            <a:r>
              <a:rPr lang="en-US" altLang="zh-TW" b="1" smtClean="0">
                <a:solidFill>
                  <a:srgbClr val="0099CC"/>
                </a:solidFill>
                <a:latin typeface="Times New Roman" panose="02020603050405020304" pitchFamily="18" charset="0"/>
              </a:rPr>
              <a:t>,</a:t>
            </a:r>
            <a:r>
              <a:rPr lang="en-US" altLang="zh-TW" smtClean="0">
                <a:latin typeface="Times New Roman" panose="02020603050405020304" pitchFamily="18" charset="0"/>
              </a:rPr>
              <a:t> </a:t>
            </a:r>
            <a:r>
              <a:rPr lang="en-US" altLang="zh-TW" b="1" smtClean="0">
                <a:solidFill>
                  <a:srgbClr val="0099CC"/>
                </a:solidFill>
                <a:latin typeface="Times New Roman" panose="02020603050405020304" pitchFamily="18" charset="0"/>
              </a:rPr>
              <a:t>or don’t-care </a:t>
            </a:r>
            <a:r>
              <a:rPr lang="en-US" altLang="zh-TW" smtClean="0">
                <a:latin typeface="Times New Roman" panose="02020603050405020304" pitchFamily="18" charset="0"/>
              </a:rPr>
              <a:t>“</a:t>
            </a:r>
            <a:r>
              <a:rPr lang="en-US" altLang="zh-TW" b="1" smtClean="0">
                <a:solidFill>
                  <a:srgbClr val="0099CC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TW" smtClean="0">
                <a:latin typeface="Times New Roman" panose="02020603050405020304" pitchFamily="18" charset="0"/>
              </a:rPr>
              <a:t>”.</a:t>
            </a:r>
          </a:p>
          <a:p>
            <a:pPr marL="1333500" lvl="2" indent="-419100">
              <a:lnSpc>
                <a:spcPct val="80000"/>
              </a:lnSpc>
              <a:buSzTx/>
              <a:buFontTx/>
              <a:buNone/>
            </a:pPr>
            <a:endParaRPr lang="en-US" altLang="zh-TW" smtClean="0">
              <a:latin typeface="Times New Roman" panose="02020603050405020304" pitchFamily="18" charset="0"/>
            </a:endParaRPr>
          </a:p>
          <a:p>
            <a:pPr marL="590550" indent="-590550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TW" sz="1800" smtClean="0">
              <a:latin typeface="Times New Roman" panose="02020603050405020304" pitchFamily="18" charset="0"/>
            </a:endParaRPr>
          </a:p>
          <a:p>
            <a:pPr marL="952500" lvl="1" indent="-495300">
              <a:lnSpc>
                <a:spcPct val="80000"/>
              </a:lnSpc>
              <a:buSzTx/>
              <a:buFontTx/>
              <a:buNone/>
            </a:pPr>
            <a:endParaRPr lang="en-US" altLang="zh-TW" sz="180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mtClean="0"/>
              <a:t>Three TCAM organizations</a:t>
            </a:r>
            <a:endParaRPr lang="zh-TW" altLang="en-US" smtClean="0"/>
          </a:p>
        </p:txBody>
      </p:sp>
      <p:sp>
        <p:nvSpPr>
          <p:cNvPr id="8195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876FB18-699A-4468-A938-BC3EAB708424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kumimoji="0" lang="en-US" altLang="zh-TW" sz="1400"/>
          </a:p>
        </p:txBody>
      </p:sp>
      <p:pic>
        <p:nvPicPr>
          <p:cNvPr id="8196" name="圖片 4" descr="http://blog.c114.net/attachments/2010/10/562315_201010192253521UMxg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412875"/>
            <a:ext cx="4464050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A6DA615-2759-4CEA-913F-8D9DD5ABA273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kumimoji="0" lang="en-US" altLang="zh-TW" sz="140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Introduction(4/5)</a:t>
            </a:r>
            <a:endParaRPr lang="zh-TW" altLang="en-US" smtClean="0"/>
          </a:p>
        </p:txBody>
      </p:sp>
      <p:sp>
        <p:nvSpPr>
          <p:cNvPr id="9220" name="Line 25"/>
          <p:cNvSpPr>
            <a:spLocks noChangeShapeType="1"/>
          </p:cNvSpPr>
          <p:nvPr/>
        </p:nvSpPr>
        <p:spPr bwMode="auto">
          <a:xfrm>
            <a:off x="719138" y="4760913"/>
            <a:ext cx="985837" cy="7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221" name="Text Box 76"/>
          <p:cNvSpPr txBox="1">
            <a:spLocks noChangeArrowheads="1"/>
          </p:cNvSpPr>
          <p:nvPr/>
        </p:nvSpPr>
        <p:spPr bwMode="auto">
          <a:xfrm>
            <a:off x="5219700" y="37782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/>
          </a:p>
        </p:txBody>
      </p:sp>
      <p:sp>
        <p:nvSpPr>
          <p:cNvPr id="9222" name="Rectangle 12"/>
          <p:cNvSpPr>
            <a:spLocks noChangeArrowheads="1"/>
          </p:cNvSpPr>
          <p:nvPr/>
        </p:nvSpPr>
        <p:spPr bwMode="auto">
          <a:xfrm>
            <a:off x="2986088" y="3778250"/>
            <a:ext cx="315912" cy="2098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/>
          </a:p>
        </p:txBody>
      </p:sp>
      <p:sp>
        <p:nvSpPr>
          <p:cNvPr id="9223" name="Rectangle 13"/>
          <p:cNvSpPr>
            <a:spLocks noChangeArrowheads="1"/>
          </p:cNvSpPr>
          <p:nvPr/>
        </p:nvSpPr>
        <p:spPr bwMode="auto">
          <a:xfrm>
            <a:off x="3340100" y="3778250"/>
            <a:ext cx="315913" cy="2098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/>
          </a:p>
        </p:txBody>
      </p:sp>
      <p:sp>
        <p:nvSpPr>
          <p:cNvPr id="9224" name="Rectangle 14"/>
          <p:cNvSpPr>
            <a:spLocks noChangeArrowheads="1"/>
          </p:cNvSpPr>
          <p:nvPr/>
        </p:nvSpPr>
        <p:spPr bwMode="auto">
          <a:xfrm>
            <a:off x="3694113" y="3778250"/>
            <a:ext cx="314325" cy="2098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/>
          </a:p>
        </p:txBody>
      </p:sp>
      <p:sp>
        <p:nvSpPr>
          <p:cNvPr id="9225" name="Rectangle 15"/>
          <p:cNvSpPr>
            <a:spLocks noChangeArrowheads="1"/>
          </p:cNvSpPr>
          <p:nvPr/>
        </p:nvSpPr>
        <p:spPr bwMode="auto">
          <a:xfrm>
            <a:off x="4046538" y="3778250"/>
            <a:ext cx="315912" cy="2098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/>
          </a:p>
        </p:txBody>
      </p:sp>
      <p:sp>
        <p:nvSpPr>
          <p:cNvPr id="9226" name="Rectangle 16"/>
          <p:cNvSpPr>
            <a:spLocks noChangeArrowheads="1"/>
          </p:cNvSpPr>
          <p:nvPr/>
        </p:nvSpPr>
        <p:spPr bwMode="auto">
          <a:xfrm>
            <a:off x="4400550" y="3778250"/>
            <a:ext cx="315913" cy="2098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/>
          </a:p>
        </p:txBody>
      </p:sp>
      <p:sp>
        <p:nvSpPr>
          <p:cNvPr id="9227" name="Line 24"/>
          <p:cNvSpPr>
            <a:spLocks noChangeShapeType="1"/>
          </p:cNvSpPr>
          <p:nvPr/>
        </p:nvSpPr>
        <p:spPr bwMode="auto">
          <a:xfrm>
            <a:off x="2986088" y="5876925"/>
            <a:ext cx="1730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228" name="Text Box 30"/>
          <p:cNvSpPr txBox="1">
            <a:spLocks noChangeArrowheads="1"/>
          </p:cNvSpPr>
          <p:nvPr/>
        </p:nvSpPr>
        <p:spPr bwMode="auto">
          <a:xfrm>
            <a:off x="4859338" y="3006725"/>
            <a:ext cx="792162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0: disable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1: enable</a:t>
            </a:r>
          </a:p>
        </p:txBody>
      </p:sp>
      <p:sp>
        <p:nvSpPr>
          <p:cNvPr id="9229" name="Text Box 35"/>
          <p:cNvSpPr txBox="1">
            <a:spLocks noChangeArrowheads="1"/>
          </p:cNvSpPr>
          <p:nvPr/>
        </p:nvSpPr>
        <p:spPr bwMode="auto">
          <a:xfrm>
            <a:off x="4427538" y="3789363"/>
            <a:ext cx="2159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1</a:t>
            </a:r>
          </a:p>
        </p:txBody>
      </p:sp>
      <p:grpSp>
        <p:nvGrpSpPr>
          <p:cNvPr id="2" name="Group 220"/>
          <p:cNvGrpSpPr>
            <a:grpSpLocks/>
          </p:cNvGrpSpPr>
          <p:nvPr/>
        </p:nvGrpSpPr>
        <p:grpSpPr bwMode="auto">
          <a:xfrm>
            <a:off x="4714875" y="3752850"/>
            <a:ext cx="684213" cy="2001838"/>
            <a:chOff x="2970" y="2364"/>
            <a:chExt cx="431" cy="1261"/>
          </a:xfrm>
        </p:grpSpPr>
        <p:sp>
          <p:nvSpPr>
            <p:cNvPr id="9377" name="Text Box 77"/>
            <p:cNvSpPr txBox="1">
              <a:spLocks noChangeArrowheads="1"/>
            </p:cNvSpPr>
            <p:nvPr/>
          </p:nvSpPr>
          <p:spPr bwMode="auto">
            <a:xfrm>
              <a:off x="3084" y="2364"/>
              <a:ext cx="13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9378" name="Text Box 78"/>
            <p:cNvSpPr txBox="1">
              <a:spLocks noChangeArrowheads="1"/>
            </p:cNvSpPr>
            <p:nvPr/>
          </p:nvSpPr>
          <p:spPr bwMode="auto">
            <a:xfrm>
              <a:off x="3084" y="2591"/>
              <a:ext cx="13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0</a:t>
              </a:r>
            </a:p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endParaRPr lang="en-US" altLang="zh-TW" sz="1200">
                <a:latin typeface="Times New Roman" panose="02020603050405020304" pitchFamily="18" charset="0"/>
              </a:endParaRPr>
            </a:p>
          </p:txBody>
        </p:sp>
        <p:sp>
          <p:nvSpPr>
            <p:cNvPr id="9379" name="Text Box 79"/>
            <p:cNvSpPr txBox="1">
              <a:spLocks noChangeArrowheads="1"/>
            </p:cNvSpPr>
            <p:nvPr/>
          </p:nvSpPr>
          <p:spPr bwMode="auto">
            <a:xfrm>
              <a:off x="3084" y="2795"/>
              <a:ext cx="13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9380" name="Text Box 80"/>
            <p:cNvSpPr txBox="1">
              <a:spLocks noChangeArrowheads="1"/>
            </p:cNvSpPr>
            <p:nvPr/>
          </p:nvSpPr>
          <p:spPr bwMode="auto">
            <a:xfrm>
              <a:off x="3084" y="2999"/>
              <a:ext cx="13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9381" name="Text Box 81"/>
            <p:cNvSpPr txBox="1">
              <a:spLocks noChangeArrowheads="1"/>
            </p:cNvSpPr>
            <p:nvPr/>
          </p:nvSpPr>
          <p:spPr bwMode="auto">
            <a:xfrm>
              <a:off x="3084" y="3226"/>
              <a:ext cx="13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9382" name="Text Box 82"/>
            <p:cNvSpPr txBox="1">
              <a:spLocks noChangeArrowheads="1"/>
            </p:cNvSpPr>
            <p:nvPr/>
          </p:nvSpPr>
          <p:spPr bwMode="auto">
            <a:xfrm>
              <a:off x="3084" y="3453"/>
              <a:ext cx="13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9383" name="Line 69"/>
            <p:cNvSpPr>
              <a:spLocks noChangeShapeType="1"/>
            </p:cNvSpPr>
            <p:nvPr/>
          </p:nvSpPr>
          <p:spPr bwMode="auto">
            <a:xfrm>
              <a:off x="2970" y="2496"/>
              <a:ext cx="4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384" name="Line 70"/>
            <p:cNvSpPr>
              <a:spLocks noChangeShapeType="1"/>
            </p:cNvSpPr>
            <p:nvPr/>
          </p:nvSpPr>
          <p:spPr bwMode="auto">
            <a:xfrm>
              <a:off x="2970" y="2728"/>
              <a:ext cx="4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385" name="Line 71"/>
            <p:cNvSpPr>
              <a:spLocks noChangeShapeType="1"/>
            </p:cNvSpPr>
            <p:nvPr/>
          </p:nvSpPr>
          <p:spPr bwMode="auto">
            <a:xfrm>
              <a:off x="2970" y="2936"/>
              <a:ext cx="43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386" name="Line 72"/>
            <p:cNvSpPr>
              <a:spLocks noChangeShapeType="1"/>
            </p:cNvSpPr>
            <p:nvPr/>
          </p:nvSpPr>
          <p:spPr bwMode="auto">
            <a:xfrm>
              <a:off x="2970" y="3145"/>
              <a:ext cx="43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387" name="Line 73"/>
            <p:cNvSpPr>
              <a:spLocks noChangeShapeType="1"/>
            </p:cNvSpPr>
            <p:nvPr/>
          </p:nvSpPr>
          <p:spPr bwMode="auto">
            <a:xfrm>
              <a:off x="2970" y="3377"/>
              <a:ext cx="4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388" name="Line 74"/>
            <p:cNvSpPr>
              <a:spLocks noChangeShapeType="1"/>
            </p:cNvSpPr>
            <p:nvPr/>
          </p:nvSpPr>
          <p:spPr bwMode="auto">
            <a:xfrm>
              <a:off x="2970" y="3585"/>
              <a:ext cx="4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9231" name="Text Box 84"/>
          <p:cNvSpPr txBox="1">
            <a:spLocks noChangeArrowheads="1"/>
          </p:cNvSpPr>
          <p:nvPr/>
        </p:nvSpPr>
        <p:spPr bwMode="auto">
          <a:xfrm>
            <a:off x="3311525" y="2565400"/>
            <a:ext cx="9731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TCAM</a:t>
            </a:r>
          </a:p>
        </p:txBody>
      </p:sp>
      <p:sp>
        <p:nvSpPr>
          <p:cNvPr id="9232" name="Line 96"/>
          <p:cNvSpPr>
            <a:spLocks noChangeShapeType="1"/>
          </p:cNvSpPr>
          <p:nvPr/>
        </p:nvSpPr>
        <p:spPr bwMode="auto">
          <a:xfrm>
            <a:off x="1584325" y="2960688"/>
            <a:ext cx="2986088" cy="7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233" name="Oval 97"/>
          <p:cNvSpPr>
            <a:spLocks noChangeArrowheads="1"/>
          </p:cNvSpPr>
          <p:nvPr/>
        </p:nvSpPr>
        <p:spPr bwMode="auto">
          <a:xfrm>
            <a:off x="4138613" y="2895600"/>
            <a:ext cx="107950" cy="111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/>
          </a:p>
        </p:txBody>
      </p:sp>
      <p:sp>
        <p:nvSpPr>
          <p:cNvPr id="9234" name="Oval 98"/>
          <p:cNvSpPr>
            <a:spLocks noChangeArrowheads="1"/>
          </p:cNvSpPr>
          <p:nvPr/>
        </p:nvSpPr>
        <p:spPr bwMode="auto">
          <a:xfrm>
            <a:off x="4498975" y="2895600"/>
            <a:ext cx="107950" cy="111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/>
          </a:p>
        </p:txBody>
      </p:sp>
      <p:sp>
        <p:nvSpPr>
          <p:cNvPr id="9235" name="Oval 99"/>
          <p:cNvSpPr>
            <a:spLocks noChangeArrowheads="1"/>
          </p:cNvSpPr>
          <p:nvPr/>
        </p:nvSpPr>
        <p:spPr bwMode="auto">
          <a:xfrm>
            <a:off x="3778250" y="2895600"/>
            <a:ext cx="107950" cy="111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/>
          </a:p>
        </p:txBody>
      </p:sp>
      <p:sp>
        <p:nvSpPr>
          <p:cNvPr id="9236" name="Oval 100"/>
          <p:cNvSpPr>
            <a:spLocks noChangeArrowheads="1"/>
          </p:cNvSpPr>
          <p:nvPr/>
        </p:nvSpPr>
        <p:spPr bwMode="auto">
          <a:xfrm>
            <a:off x="3419475" y="2895600"/>
            <a:ext cx="107950" cy="111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/>
          </a:p>
        </p:txBody>
      </p:sp>
      <p:sp>
        <p:nvSpPr>
          <p:cNvPr id="9237" name="Oval 101"/>
          <p:cNvSpPr>
            <a:spLocks noChangeArrowheads="1"/>
          </p:cNvSpPr>
          <p:nvPr/>
        </p:nvSpPr>
        <p:spPr bwMode="auto">
          <a:xfrm>
            <a:off x="3022600" y="2895600"/>
            <a:ext cx="107950" cy="111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/>
          </a:p>
        </p:txBody>
      </p:sp>
      <p:sp>
        <p:nvSpPr>
          <p:cNvPr id="9238" name="Text Box 111"/>
          <p:cNvSpPr txBox="1">
            <a:spLocks noChangeArrowheads="1"/>
          </p:cNvSpPr>
          <p:nvPr/>
        </p:nvSpPr>
        <p:spPr bwMode="auto">
          <a:xfrm>
            <a:off x="1187450" y="2673350"/>
            <a:ext cx="1295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Global mask</a:t>
            </a:r>
          </a:p>
        </p:txBody>
      </p:sp>
      <p:sp>
        <p:nvSpPr>
          <p:cNvPr id="9239" name="Rectangle 12"/>
          <p:cNvSpPr>
            <a:spLocks noChangeArrowheads="1"/>
          </p:cNvSpPr>
          <p:nvPr/>
        </p:nvSpPr>
        <p:spPr bwMode="auto">
          <a:xfrm>
            <a:off x="2624138" y="3778250"/>
            <a:ext cx="315912" cy="2098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/>
          </a:p>
        </p:txBody>
      </p:sp>
      <p:sp>
        <p:nvSpPr>
          <p:cNvPr id="9240" name="Line 17"/>
          <p:cNvSpPr>
            <a:spLocks noChangeShapeType="1"/>
          </p:cNvSpPr>
          <p:nvPr/>
        </p:nvSpPr>
        <p:spPr bwMode="auto">
          <a:xfrm>
            <a:off x="2627313" y="4127500"/>
            <a:ext cx="2089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241" name="Line 20"/>
          <p:cNvSpPr>
            <a:spLocks noChangeShapeType="1"/>
          </p:cNvSpPr>
          <p:nvPr/>
        </p:nvSpPr>
        <p:spPr bwMode="auto">
          <a:xfrm>
            <a:off x="2627313" y="4478338"/>
            <a:ext cx="2089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242" name="Line 21"/>
          <p:cNvSpPr>
            <a:spLocks noChangeShapeType="1"/>
          </p:cNvSpPr>
          <p:nvPr/>
        </p:nvSpPr>
        <p:spPr bwMode="auto">
          <a:xfrm>
            <a:off x="2627313" y="4827588"/>
            <a:ext cx="2089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243" name="Line 22"/>
          <p:cNvSpPr>
            <a:spLocks noChangeShapeType="1"/>
          </p:cNvSpPr>
          <p:nvPr/>
        </p:nvSpPr>
        <p:spPr bwMode="auto">
          <a:xfrm>
            <a:off x="2627313" y="5176838"/>
            <a:ext cx="2089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244" name="Line 23"/>
          <p:cNvSpPr>
            <a:spLocks noChangeShapeType="1"/>
          </p:cNvSpPr>
          <p:nvPr/>
        </p:nvSpPr>
        <p:spPr bwMode="auto">
          <a:xfrm>
            <a:off x="2627313" y="5527675"/>
            <a:ext cx="2089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grpSp>
        <p:nvGrpSpPr>
          <p:cNvPr id="9245" name="Group 158"/>
          <p:cNvGrpSpPr>
            <a:grpSpLocks/>
          </p:cNvGrpSpPr>
          <p:nvPr/>
        </p:nvGrpSpPr>
        <p:grpSpPr bwMode="auto">
          <a:xfrm>
            <a:off x="2770188" y="2968625"/>
            <a:ext cx="1801812" cy="784225"/>
            <a:chOff x="1745" y="1870"/>
            <a:chExt cx="1135" cy="313"/>
          </a:xfrm>
        </p:grpSpPr>
        <p:sp>
          <p:nvSpPr>
            <p:cNvPr id="9371" name="Line 102"/>
            <p:cNvSpPr>
              <a:spLocks noChangeShapeType="1"/>
            </p:cNvSpPr>
            <p:nvPr/>
          </p:nvSpPr>
          <p:spPr bwMode="auto">
            <a:xfrm>
              <a:off x="1950" y="1870"/>
              <a:ext cx="0" cy="3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372" name="Line 103"/>
            <p:cNvSpPr>
              <a:spLocks noChangeShapeType="1"/>
            </p:cNvSpPr>
            <p:nvPr/>
          </p:nvSpPr>
          <p:spPr bwMode="auto">
            <a:xfrm>
              <a:off x="2199" y="1870"/>
              <a:ext cx="1" cy="3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373" name="Line 104"/>
            <p:cNvSpPr>
              <a:spLocks noChangeShapeType="1"/>
            </p:cNvSpPr>
            <p:nvPr/>
          </p:nvSpPr>
          <p:spPr bwMode="auto">
            <a:xfrm>
              <a:off x="2426" y="1870"/>
              <a:ext cx="0" cy="3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374" name="Line 28"/>
            <p:cNvSpPr>
              <a:spLocks noChangeShapeType="1"/>
            </p:cNvSpPr>
            <p:nvPr/>
          </p:nvSpPr>
          <p:spPr bwMode="auto">
            <a:xfrm>
              <a:off x="2653" y="1870"/>
              <a:ext cx="0" cy="3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375" name="Line 29"/>
            <p:cNvSpPr>
              <a:spLocks noChangeShapeType="1"/>
            </p:cNvSpPr>
            <p:nvPr/>
          </p:nvSpPr>
          <p:spPr bwMode="auto">
            <a:xfrm>
              <a:off x="2880" y="1870"/>
              <a:ext cx="0" cy="3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376" name="Line 29"/>
            <p:cNvSpPr>
              <a:spLocks noChangeShapeType="1"/>
            </p:cNvSpPr>
            <p:nvPr/>
          </p:nvSpPr>
          <p:spPr bwMode="auto">
            <a:xfrm>
              <a:off x="1745" y="1870"/>
              <a:ext cx="1" cy="3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9246" name="Oval 101"/>
          <p:cNvSpPr>
            <a:spLocks noChangeArrowheads="1"/>
          </p:cNvSpPr>
          <p:nvPr/>
        </p:nvSpPr>
        <p:spPr bwMode="auto">
          <a:xfrm>
            <a:off x="2698750" y="2895600"/>
            <a:ext cx="107950" cy="111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/>
          </a:p>
        </p:txBody>
      </p:sp>
      <p:grpSp>
        <p:nvGrpSpPr>
          <p:cNvPr id="4" name="Group 235"/>
          <p:cNvGrpSpPr>
            <a:grpSpLocks/>
          </p:cNvGrpSpPr>
          <p:nvPr/>
        </p:nvGrpSpPr>
        <p:grpSpPr bwMode="auto">
          <a:xfrm>
            <a:off x="2519363" y="3068638"/>
            <a:ext cx="2159000" cy="274637"/>
            <a:chOff x="1587" y="1933"/>
            <a:chExt cx="1360" cy="173"/>
          </a:xfrm>
        </p:grpSpPr>
        <p:sp>
          <p:nvSpPr>
            <p:cNvPr id="9365" name="Text Box 106"/>
            <p:cNvSpPr txBox="1">
              <a:spLocks noChangeArrowheads="1"/>
            </p:cNvSpPr>
            <p:nvPr/>
          </p:nvSpPr>
          <p:spPr bwMode="auto">
            <a:xfrm>
              <a:off x="1836" y="1933"/>
              <a:ext cx="2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9366" name="Text Box 107"/>
            <p:cNvSpPr txBox="1">
              <a:spLocks noChangeArrowheads="1"/>
            </p:cNvSpPr>
            <p:nvPr/>
          </p:nvSpPr>
          <p:spPr bwMode="auto">
            <a:xfrm>
              <a:off x="2063" y="1933"/>
              <a:ext cx="2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9367" name="Text Box 108"/>
            <p:cNvSpPr txBox="1">
              <a:spLocks noChangeArrowheads="1"/>
            </p:cNvSpPr>
            <p:nvPr/>
          </p:nvSpPr>
          <p:spPr bwMode="auto">
            <a:xfrm>
              <a:off x="2290" y="1933"/>
              <a:ext cx="2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9368" name="Text Box 109"/>
            <p:cNvSpPr txBox="1">
              <a:spLocks noChangeArrowheads="1"/>
            </p:cNvSpPr>
            <p:nvPr/>
          </p:nvSpPr>
          <p:spPr bwMode="auto">
            <a:xfrm>
              <a:off x="2517" y="1933"/>
              <a:ext cx="2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9369" name="Text Box 110"/>
            <p:cNvSpPr txBox="1">
              <a:spLocks noChangeArrowheads="1"/>
            </p:cNvSpPr>
            <p:nvPr/>
          </p:nvSpPr>
          <p:spPr bwMode="auto">
            <a:xfrm>
              <a:off x="2743" y="1933"/>
              <a:ext cx="2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9370" name="Text Box 106"/>
            <p:cNvSpPr txBox="1">
              <a:spLocks noChangeArrowheads="1"/>
            </p:cNvSpPr>
            <p:nvPr/>
          </p:nvSpPr>
          <p:spPr bwMode="auto">
            <a:xfrm>
              <a:off x="1587" y="1933"/>
              <a:ext cx="2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9248" name="Rectangle 3"/>
          <p:cNvSpPr>
            <a:spLocks noChangeArrowheads="1"/>
          </p:cNvSpPr>
          <p:nvPr/>
        </p:nvSpPr>
        <p:spPr bwMode="auto">
          <a:xfrm>
            <a:off x="755650" y="1557338"/>
            <a:ext cx="7696200" cy="464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en-US" altLang="zh-TW" sz="2000"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zh-TW" sz="2000">
              <a:latin typeface="Times New Roman" panose="02020603050405020304" pitchFamily="18" charset="0"/>
            </a:endParaRPr>
          </a:p>
        </p:txBody>
      </p:sp>
      <p:sp>
        <p:nvSpPr>
          <p:cNvPr id="9249" name="Rectangle 3"/>
          <p:cNvSpPr>
            <a:spLocks noChangeArrowheads="1"/>
          </p:cNvSpPr>
          <p:nvPr/>
        </p:nvSpPr>
        <p:spPr bwMode="auto">
          <a:xfrm>
            <a:off x="431800" y="1376363"/>
            <a:ext cx="8091488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 b="1">
                <a:latin typeface="Times New Roman" panose="02020603050405020304" pitchFamily="18" charset="0"/>
              </a:rPr>
              <a:t>Longest prefix match using TCAM</a:t>
            </a:r>
            <a:endParaRPr lang="zh-TW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9250" name="Line 75"/>
          <p:cNvSpPr>
            <a:spLocks noChangeShapeType="1"/>
          </p:cNvSpPr>
          <p:nvPr/>
        </p:nvSpPr>
        <p:spPr bwMode="auto">
          <a:xfrm>
            <a:off x="7740650" y="4905375"/>
            <a:ext cx="395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251" name="Text Box 10"/>
          <p:cNvSpPr txBox="1">
            <a:spLocks noChangeArrowheads="1"/>
          </p:cNvSpPr>
          <p:nvPr/>
        </p:nvSpPr>
        <p:spPr bwMode="auto">
          <a:xfrm>
            <a:off x="7089775" y="3392488"/>
            <a:ext cx="704850" cy="35560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solidFill>
                  <a:srgbClr val="0099CC"/>
                </a:solidFill>
                <a:latin typeface="Times New Roman" panose="02020603050405020304" pitchFamily="18" charset="0"/>
              </a:rPr>
              <a:t>SRAM</a:t>
            </a:r>
            <a:endParaRPr lang="en-US" altLang="zh-TW" sz="1200" b="1">
              <a:solidFill>
                <a:srgbClr val="0099CC"/>
              </a:solidFill>
            </a:endParaRPr>
          </a:p>
        </p:txBody>
      </p:sp>
      <p:sp>
        <p:nvSpPr>
          <p:cNvPr id="9252" name="Text Box 52"/>
          <p:cNvSpPr txBox="1">
            <a:spLocks noChangeArrowheads="1"/>
          </p:cNvSpPr>
          <p:nvPr/>
        </p:nvSpPr>
        <p:spPr bwMode="auto">
          <a:xfrm>
            <a:off x="6732588" y="3738563"/>
            <a:ext cx="612775" cy="354012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0x000</a:t>
            </a:r>
            <a:endParaRPr lang="en-US" altLang="zh-TW" sz="1200"/>
          </a:p>
        </p:txBody>
      </p:sp>
      <p:sp>
        <p:nvSpPr>
          <p:cNvPr id="9253" name="Text Box 53"/>
          <p:cNvSpPr txBox="1">
            <a:spLocks noChangeArrowheads="1"/>
          </p:cNvSpPr>
          <p:nvPr/>
        </p:nvSpPr>
        <p:spPr bwMode="auto">
          <a:xfrm>
            <a:off x="6732588" y="4114800"/>
            <a:ext cx="576262" cy="35083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0x001</a:t>
            </a:r>
            <a:endParaRPr lang="en-US" altLang="zh-TW" sz="1200"/>
          </a:p>
        </p:txBody>
      </p:sp>
      <p:sp>
        <p:nvSpPr>
          <p:cNvPr id="9254" name="Text Box 54"/>
          <p:cNvSpPr txBox="1">
            <a:spLocks noChangeArrowheads="1"/>
          </p:cNvSpPr>
          <p:nvPr/>
        </p:nvSpPr>
        <p:spPr bwMode="auto">
          <a:xfrm>
            <a:off x="6732588" y="4457700"/>
            <a:ext cx="576262" cy="354013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0x010</a:t>
            </a:r>
            <a:endParaRPr lang="en-US" altLang="zh-TW" sz="1200"/>
          </a:p>
        </p:txBody>
      </p:sp>
      <p:sp>
        <p:nvSpPr>
          <p:cNvPr id="9255" name="Text Box 55"/>
          <p:cNvSpPr txBox="1">
            <a:spLocks noChangeArrowheads="1"/>
          </p:cNvSpPr>
          <p:nvPr/>
        </p:nvSpPr>
        <p:spPr bwMode="auto">
          <a:xfrm>
            <a:off x="6732588" y="4803775"/>
            <a:ext cx="576262" cy="35242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0x011</a:t>
            </a:r>
          </a:p>
        </p:txBody>
      </p:sp>
      <p:sp>
        <p:nvSpPr>
          <p:cNvPr id="9256" name="Text Box 56"/>
          <p:cNvSpPr txBox="1">
            <a:spLocks noChangeArrowheads="1"/>
          </p:cNvSpPr>
          <p:nvPr/>
        </p:nvSpPr>
        <p:spPr bwMode="auto">
          <a:xfrm>
            <a:off x="6732588" y="5148263"/>
            <a:ext cx="612775" cy="357187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0x100</a:t>
            </a:r>
          </a:p>
        </p:txBody>
      </p:sp>
      <p:sp>
        <p:nvSpPr>
          <p:cNvPr id="9257" name="Text Box 57"/>
          <p:cNvSpPr txBox="1">
            <a:spLocks noChangeArrowheads="1"/>
          </p:cNvSpPr>
          <p:nvPr/>
        </p:nvSpPr>
        <p:spPr bwMode="auto">
          <a:xfrm>
            <a:off x="6732588" y="5522913"/>
            <a:ext cx="612775" cy="354012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0x101</a:t>
            </a:r>
          </a:p>
        </p:txBody>
      </p:sp>
      <p:sp>
        <p:nvSpPr>
          <p:cNvPr id="9258" name="Line 64"/>
          <p:cNvSpPr>
            <a:spLocks noChangeShapeType="1"/>
          </p:cNvSpPr>
          <p:nvPr/>
        </p:nvSpPr>
        <p:spPr bwMode="auto">
          <a:xfrm>
            <a:off x="7739063" y="3746500"/>
            <a:ext cx="1587" cy="23812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259" name="Line 65"/>
          <p:cNvSpPr>
            <a:spLocks noChangeShapeType="1"/>
          </p:cNvSpPr>
          <p:nvPr/>
        </p:nvSpPr>
        <p:spPr bwMode="auto">
          <a:xfrm flipH="1">
            <a:off x="7188200" y="3738563"/>
            <a:ext cx="11113" cy="23891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260" name="Text Box 68"/>
          <p:cNvSpPr txBox="1">
            <a:spLocks noChangeArrowheads="1"/>
          </p:cNvSpPr>
          <p:nvPr/>
        </p:nvSpPr>
        <p:spPr bwMode="auto">
          <a:xfrm>
            <a:off x="7199313" y="3746500"/>
            <a:ext cx="644525" cy="35242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Port A</a:t>
            </a:r>
            <a:endParaRPr lang="en-US" altLang="zh-TW" sz="1200"/>
          </a:p>
        </p:txBody>
      </p:sp>
      <p:sp>
        <p:nvSpPr>
          <p:cNvPr id="9261" name="Text Box 69"/>
          <p:cNvSpPr txBox="1">
            <a:spLocks noChangeArrowheads="1"/>
          </p:cNvSpPr>
          <p:nvPr/>
        </p:nvSpPr>
        <p:spPr bwMode="auto">
          <a:xfrm>
            <a:off x="7199313" y="4102100"/>
            <a:ext cx="644525" cy="354013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Port B</a:t>
            </a:r>
            <a:endParaRPr lang="en-US" altLang="zh-TW" sz="1200"/>
          </a:p>
        </p:txBody>
      </p:sp>
      <p:sp>
        <p:nvSpPr>
          <p:cNvPr id="9262" name="Text Box 70"/>
          <p:cNvSpPr txBox="1">
            <a:spLocks noChangeArrowheads="1"/>
          </p:cNvSpPr>
          <p:nvPr/>
        </p:nvSpPr>
        <p:spPr bwMode="auto">
          <a:xfrm>
            <a:off x="7199313" y="4456113"/>
            <a:ext cx="644525" cy="354012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Port C</a:t>
            </a:r>
            <a:endParaRPr lang="en-US" altLang="zh-TW" sz="1200"/>
          </a:p>
        </p:txBody>
      </p:sp>
      <p:sp>
        <p:nvSpPr>
          <p:cNvPr id="9263" name="Text Box 71"/>
          <p:cNvSpPr txBox="1">
            <a:spLocks noChangeArrowheads="1"/>
          </p:cNvSpPr>
          <p:nvPr/>
        </p:nvSpPr>
        <p:spPr bwMode="auto">
          <a:xfrm>
            <a:off x="7199313" y="4810125"/>
            <a:ext cx="644525" cy="35242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Port D</a:t>
            </a:r>
            <a:endParaRPr lang="en-US" altLang="zh-TW" sz="1200"/>
          </a:p>
        </p:txBody>
      </p:sp>
      <p:sp>
        <p:nvSpPr>
          <p:cNvPr id="9264" name="Text Box 72"/>
          <p:cNvSpPr txBox="1">
            <a:spLocks noChangeArrowheads="1"/>
          </p:cNvSpPr>
          <p:nvPr/>
        </p:nvSpPr>
        <p:spPr bwMode="auto">
          <a:xfrm>
            <a:off x="7199313" y="5165725"/>
            <a:ext cx="644525" cy="354013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Port C</a:t>
            </a:r>
            <a:endParaRPr lang="en-US" altLang="zh-TW" sz="1200"/>
          </a:p>
        </p:txBody>
      </p:sp>
      <p:sp>
        <p:nvSpPr>
          <p:cNvPr id="9265" name="Text Box 73"/>
          <p:cNvSpPr txBox="1">
            <a:spLocks noChangeArrowheads="1"/>
          </p:cNvSpPr>
          <p:nvPr/>
        </p:nvSpPr>
        <p:spPr bwMode="auto">
          <a:xfrm>
            <a:off x="7199313" y="5519738"/>
            <a:ext cx="644525" cy="354012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Port B</a:t>
            </a:r>
            <a:endParaRPr lang="en-US" altLang="zh-TW" sz="1200"/>
          </a:p>
        </p:txBody>
      </p:sp>
      <p:grpSp>
        <p:nvGrpSpPr>
          <p:cNvPr id="5" name="Group 244"/>
          <p:cNvGrpSpPr>
            <a:grpSpLocks/>
          </p:cNvGrpSpPr>
          <p:nvPr/>
        </p:nvGrpSpPr>
        <p:grpSpPr bwMode="auto">
          <a:xfrm>
            <a:off x="6227763" y="4545013"/>
            <a:ext cx="574675" cy="357187"/>
            <a:chOff x="3923" y="2863"/>
            <a:chExt cx="362" cy="225"/>
          </a:xfrm>
        </p:grpSpPr>
        <p:sp>
          <p:nvSpPr>
            <p:cNvPr id="9363" name="Text Box 50"/>
            <p:cNvSpPr txBox="1">
              <a:spLocks noChangeArrowheads="1"/>
            </p:cNvSpPr>
            <p:nvPr/>
          </p:nvSpPr>
          <p:spPr bwMode="auto">
            <a:xfrm>
              <a:off x="3923" y="2863"/>
              <a:ext cx="362" cy="22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0x010</a:t>
              </a:r>
              <a:endParaRPr lang="en-US" altLang="zh-TW" sz="1200"/>
            </a:p>
          </p:txBody>
        </p:sp>
        <p:sp>
          <p:nvSpPr>
            <p:cNvPr id="9364" name="Line 74"/>
            <p:cNvSpPr>
              <a:spLocks noChangeShapeType="1"/>
            </p:cNvSpPr>
            <p:nvPr/>
          </p:nvSpPr>
          <p:spPr bwMode="auto">
            <a:xfrm>
              <a:off x="3946" y="3067"/>
              <a:ext cx="339" cy="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9267" name="Line 86"/>
          <p:cNvSpPr>
            <a:spLocks noChangeShapeType="1"/>
          </p:cNvSpPr>
          <p:nvPr/>
        </p:nvSpPr>
        <p:spPr bwMode="auto">
          <a:xfrm>
            <a:off x="7188200" y="3738563"/>
            <a:ext cx="550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268" name="Line 87"/>
          <p:cNvSpPr>
            <a:spLocks noChangeShapeType="1"/>
          </p:cNvSpPr>
          <p:nvPr/>
        </p:nvSpPr>
        <p:spPr bwMode="auto">
          <a:xfrm>
            <a:off x="7188200" y="4083050"/>
            <a:ext cx="550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269" name="Line 88"/>
          <p:cNvSpPr>
            <a:spLocks noChangeShapeType="1"/>
          </p:cNvSpPr>
          <p:nvPr/>
        </p:nvSpPr>
        <p:spPr bwMode="auto">
          <a:xfrm>
            <a:off x="7188200" y="4430713"/>
            <a:ext cx="550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270" name="Line 89"/>
          <p:cNvSpPr>
            <a:spLocks noChangeShapeType="1"/>
          </p:cNvSpPr>
          <p:nvPr/>
        </p:nvSpPr>
        <p:spPr bwMode="auto">
          <a:xfrm>
            <a:off x="7188200" y="4775200"/>
            <a:ext cx="550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271" name="Line 90"/>
          <p:cNvSpPr>
            <a:spLocks noChangeShapeType="1"/>
          </p:cNvSpPr>
          <p:nvPr/>
        </p:nvSpPr>
        <p:spPr bwMode="auto">
          <a:xfrm>
            <a:off x="7188200" y="5119688"/>
            <a:ext cx="550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272" name="Line 91"/>
          <p:cNvSpPr>
            <a:spLocks noChangeShapeType="1"/>
          </p:cNvSpPr>
          <p:nvPr/>
        </p:nvSpPr>
        <p:spPr bwMode="auto">
          <a:xfrm>
            <a:off x="7188200" y="5467350"/>
            <a:ext cx="550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273" name="Line 92"/>
          <p:cNvSpPr>
            <a:spLocks noChangeShapeType="1"/>
          </p:cNvSpPr>
          <p:nvPr/>
        </p:nvSpPr>
        <p:spPr bwMode="auto">
          <a:xfrm>
            <a:off x="7188200" y="5810250"/>
            <a:ext cx="550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274" name="Line 93"/>
          <p:cNvSpPr>
            <a:spLocks noChangeShapeType="1"/>
          </p:cNvSpPr>
          <p:nvPr/>
        </p:nvSpPr>
        <p:spPr bwMode="auto">
          <a:xfrm>
            <a:off x="7188200" y="6127750"/>
            <a:ext cx="550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grpSp>
        <p:nvGrpSpPr>
          <p:cNvPr id="9275" name="Group 149"/>
          <p:cNvGrpSpPr>
            <a:grpSpLocks/>
          </p:cNvGrpSpPr>
          <p:nvPr/>
        </p:nvGrpSpPr>
        <p:grpSpPr bwMode="auto">
          <a:xfrm>
            <a:off x="5400675" y="3789363"/>
            <a:ext cx="1063625" cy="2214562"/>
            <a:chOff x="3194" y="2247"/>
            <a:chExt cx="670" cy="1395"/>
          </a:xfrm>
        </p:grpSpPr>
        <p:sp>
          <p:nvSpPr>
            <p:cNvPr id="9358" name="Line 22"/>
            <p:cNvSpPr>
              <a:spLocks noChangeShapeType="1"/>
            </p:cNvSpPr>
            <p:nvPr/>
          </p:nvSpPr>
          <p:spPr bwMode="auto">
            <a:xfrm>
              <a:off x="3215" y="2247"/>
              <a:ext cx="1" cy="13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359" name="Line 24"/>
            <p:cNvSpPr>
              <a:spLocks noChangeShapeType="1"/>
            </p:cNvSpPr>
            <p:nvPr/>
          </p:nvSpPr>
          <p:spPr bwMode="auto">
            <a:xfrm flipH="1" flipV="1">
              <a:off x="3215" y="2247"/>
              <a:ext cx="510" cy="2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360" name="Line 25"/>
            <p:cNvSpPr>
              <a:spLocks noChangeShapeType="1"/>
            </p:cNvSpPr>
            <p:nvPr/>
          </p:nvSpPr>
          <p:spPr bwMode="auto">
            <a:xfrm flipV="1">
              <a:off x="3194" y="3404"/>
              <a:ext cx="538" cy="2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361" name="Text Box 26"/>
            <p:cNvSpPr txBox="1">
              <a:spLocks noChangeArrowheads="1"/>
            </p:cNvSpPr>
            <p:nvPr/>
          </p:nvSpPr>
          <p:spPr bwMode="auto">
            <a:xfrm>
              <a:off x="3215" y="2762"/>
              <a:ext cx="649" cy="36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>
                  <a:solidFill>
                    <a:srgbClr val="0099CC"/>
                  </a:solidFill>
                  <a:latin typeface="Times New Roman" panose="02020603050405020304" pitchFamily="18" charset="0"/>
                </a:rPr>
                <a:t>Priority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>
                  <a:solidFill>
                    <a:srgbClr val="0099CC"/>
                  </a:solidFill>
                  <a:latin typeface="Times New Roman" panose="02020603050405020304" pitchFamily="18" charset="0"/>
                </a:rPr>
                <a:t>Encoder</a:t>
              </a:r>
              <a:endParaRPr lang="en-US" altLang="zh-TW" sz="1600" b="1">
                <a:solidFill>
                  <a:srgbClr val="0099CC"/>
                </a:solidFill>
              </a:endParaRPr>
            </a:p>
          </p:txBody>
        </p:sp>
        <p:sp>
          <p:nvSpPr>
            <p:cNvPr id="9362" name="Line 23"/>
            <p:cNvSpPr>
              <a:spLocks noChangeShapeType="1"/>
            </p:cNvSpPr>
            <p:nvPr/>
          </p:nvSpPr>
          <p:spPr bwMode="auto">
            <a:xfrm>
              <a:off x="3725" y="2467"/>
              <a:ext cx="7" cy="9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9276" name="Text Box 21"/>
          <p:cNvSpPr txBox="1">
            <a:spLocks noChangeArrowheads="1"/>
          </p:cNvSpPr>
          <p:nvPr/>
        </p:nvSpPr>
        <p:spPr bwMode="auto">
          <a:xfrm>
            <a:off x="3276600" y="3357563"/>
            <a:ext cx="811213" cy="34925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b="1">
                <a:solidFill>
                  <a:srgbClr val="0099CC"/>
                </a:solidFill>
                <a:latin typeface="Times New Roman" panose="02020603050405020304" pitchFamily="18" charset="0"/>
              </a:rPr>
              <a:t>Prefix</a:t>
            </a:r>
            <a:endParaRPr lang="en-US" altLang="zh-TW" sz="1600" b="1">
              <a:solidFill>
                <a:srgbClr val="0099CC"/>
              </a:solidFill>
            </a:endParaRPr>
          </a:p>
        </p:txBody>
      </p:sp>
      <p:sp>
        <p:nvSpPr>
          <p:cNvPr id="9277" name="Text Box 34"/>
          <p:cNvSpPr txBox="1">
            <a:spLocks noChangeArrowheads="1"/>
          </p:cNvSpPr>
          <p:nvPr/>
        </p:nvSpPr>
        <p:spPr bwMode="auto">
          <a:xfrm>
            <a:off x="1763713" y="3213100"/>
            <a:ext cx="1041400" cy="576263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b="1">
                <a:solidFill>
                  <a:srgbClr val="0099CC"/>
                </a:solidFill>
                <a:latin typeface="Times New Roman" panose="02020603050405020304" pitchFamily="18" charset="0"/>
              </a:rPr>
              <a:t>Memory location</a:t>
            </a:r>
            <a:endParaRPr lang="en-US" altLang="zh-TW" sz="1600" b="1">
              <a:solidFill>
                <a:srgbClr val="0099CC"/>
              </a:solidFill>
            </a:endParaRPr>
          </a:p>
        </p:txBody>
      </p:sp>
      <p:sp>
        <p:nvSpPr>
          <p:cNvPr id="9278" name="Text Box 52"/>
          <p:cNvSpPr txBox="1">
            <a:spLocks noChangeArrowheads="1"/>
          </p:cNvSpPr>
          <p:nvPr/>
        </p:nvSpPr>
        <p:spPr bwMode="auto">
          <a:xfrm>
            <a:off x="2016125" y="3789363"/>
            <a:ext cx="612775" cy="354012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0x000</a:t>
            </a:r>
            <a:endParaRPr lang="en-US" altLang="zh-TW" sz="1200"/>
          </a:p>
        </p:txBody>
      </p:sp>
      <p:sp>
        <p:nvSpPr>
          <p:cNvPr id="9279" name="Text Box 53"/>
          <p:cNvSpPr txBox="1">
            <a:spLocks noChangeArrowheads="1"/>
          </p:cNvSpPr>
          <p:nvPr/>
        </p:nvSpPr>
        <p:spPr bwMode="auto">
          <a:xfrm>
            <a:off x="2016125" y="4165600"/>
            <a:ext cx="576263" cy="35083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0x001</a:t>
            </a:r>
            <a:endParaRPr lang="en-US" altLang="zh-TW" sz="1200"/>
          </a:p>
        </p:txBody>
      </p:sp>
      <p:sp>
        <p:nvSpPr>
          <p:cNvPr id="9280" name="Text Box 54"/>
          <p:cNvSpPr txBox="1">
            <a:spLocks noChangeArrowheads="1"/>
          </p:cNvSpPr>
          <p:nvPr/>
        </p:nvSpPr>
        <p:spPr bwMode="auto">
          <a:xfrm>
            <a:off x="2016125" y="4508500"/>
            <a:ext cx="576263" cy="354013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0x010</a:t>
            </a:r>
            <a:endParaRPr lang="en-US" altLang="zh-TW" sz="1200"/>
          </a:p>
        </p:txBody>
      </p:sp>
      <p:sp>
        <p:nvSpPr>
          <p:cNvPr id="9281" name="Text Box 55"/>
          <p:cNvSpPr txBox="1">
            <a:spLocks noChangeArrowheads="1"/>
          </p:cNvSpPr>
          <p:nvPr/>
        </p:nvSpPr>
        <p:spPr bwMode="auto">
          <a:xfrm>
            <a:off x="2016125" y="4854575"/>
            <a:ext cx="576263" cy="35242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0x011</a:t>
            </a:r>
          </a:p>
        </p:txBody>
      </p:sp>
      <p:sp>
        <p:nvSpPr>
          <p:cNvPr id="9282" name="Text Box 56"/>
          <p:cNvSpPr txBox="1">
            <a:spLocks noChangeArrowheads="1"/>
          </p:cNvSpPr>
          <p:nvPr/>
        </p:nvSpPr>
        <p:spPr bwMode="auto">
          <a:xfrm>
            <a:off x="2016125" y="5199063"/>
            <a:ext cx="612775" cy="357187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0x100</a:t>
            </a:r>
          </a:p>
        </p:txBody>
      </p:sp>
      <p:sp>
        <p:nvSpPr>
          <p:cNvPr id="9283" name="Text Box 57"/>
          <p:cNvSpPr txBox="1">
            <a:spLocks noChangeArrowheads="1"/>
          </p:cNvSpPr>
          <p:nvPr/>
        </p:nvSpPr>
        <p:spPr bwMode="auto">
          <a:xfrm>
            <a:off x="2016125" y="5573713"/>
            <a:ext cx="612775" cy="354012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0x101</a:t>
            </a:r>
          </a:p>
        </p:txBody>
      </p:sp>
      <p:sp>
        <p:nvSpPr>
          <p:cNvPr id="9284" name="Line 80"/>
          <p:cNvSpPr>
            <a:spLocks noChangeShapeType="1"/>
          </p:cNvSpPr>
          <p:nvPr/>
        </p:nvSpPr>
        <p:spPr bwMode="auto">
          <a:xfrm>
            <a:off x="2555875" y="3608388"/>
            <a:ext cx="0" cy="2376487"/>
          </a:xfrm>
          <a:prstGeom prst="line">
            <a:avLst/>
          </a:prstGeom>
          <a:noFill/>
          <a:ln w="25400">
            <a:solidFill>
              <a:srgbClr val="8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285" name="Text Box 81"/>
          <p:cNvSpPr txBox="1">
            <a:spLocks noChangeArrowheads="1"/>
          </p:cNvSpPr>
          <p:nvPr/>
        </p:nvSpPr>
        <p:spPr bwMode="auto">
          <a:xfrm>
            <a:off x="1979613" y="5913438"/>
            <a:ext cx="1116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Decreasing Length</a:t>
            </a:r>
          </a:p>
        </p:txBody>
      </p:sp>
      <p:sp>
        <p:nvSpPr>
          <p:cNvPr id="9286" name="Text Box 172"/>
          <p:cNvSpPr txBox="1">
            <a:spLocks noChangeArrowheads="1"/>
          </p:cNvSpPr>
          <p:nvPr/>
        </p:nvSpPr>
        <p:spPr bwMode="auto">
          <a:xfrm>
            <a:off x="2663825" y="3789363"/>
            <a:ext cx="2524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9287" name="Text Box 173"/>
          <p:cNvSpPr txBox="1">
            <a:spLocks noChangeArrowheads="1"/>
          </p:cNvSpPr>
          <p:nvPr/>
        </p:nvSpPr>
        <p:spPr bwMode="auto">
          <a:xfrm>
            <a:off x="3024188" y="3789363"/>
            <a:ext cx="2524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9288" name="Text Box 174"/>
          <p:cNvSpPr txBox="1">
            <a:spLocks noChangeArrowheads="1"/>
          </p:cNvSpPr>
          <p:nvPr/>
        </p:nvSpPr>
        <p:spPr bwMode="auto">
          <a:xfrm>
            <a:off x="3384550" y="3789363"/>
            <a:ext cx="2524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9289" name="Text Box 175"/>
          <p:cNvSpPr txBox="1">
            <a:spLocks noChangeArrowheads="1"/>
          </p:cNvSpPr>
          <p:nvPr/>
        </p:nvSpPr>
        <p:spPr bwMode="auto">
          <a:xfrm>
            <a:off x="2663825" y="4149725"/>
            <a:ext cx="2524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9290" name="Text Box 176"/>
          <p:cNvSpPr txBox="1">
            <a:spLocks noChangeArrowheads="1"/>
          </p:cNvSpPr>
          <p:nvPr/>
        </p:nvSpPr>
        <p:spPr bwMode="auto">
          <a:xfrm>
            <a:off x="2663825" y="4508500"/>
            <a:ext cx="2524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9291" name="Text Box 177"/>
          <p:cNvSpPr txBox="1">
            <a:spLocks noChangeArrowheads="1"/>
          </p:cNvSpPr>
          <p:nvPr/>
        </p:nvSpPr>
        <p:spPr bwMode="auto">
          <a:xfrm>
            <a:off x="2663825" y="4868863"/>
            <a:ext cx="2524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9292" name="Text Box 178"/>
          <p:cNvSpPr txBox="1">
            <a:spLocks noChangeArrowheads="1"/>
          </p:cNvSpPr>
          <p:nvPr/>
        </p:nvSpPr>
        <p:spPr bwMode="auto">
          <a:xfrm>
            <a:off x="3708400" y="4149725"/>
            <a:ext cx="2524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9293" name="Text Box 179"/>
          <p:cNvSpPr txBox="1">
            <a:spLocks noChangeArrowheads="1"/>
          </p:cNvSpPr>
          <p:nvPr/>
        </p:nvSpPr>
        <p:spPr bwMode="auto">
          <a:xfrm>
            <a:off x="3708400" y="4508500"/>
            <a:ext cx="2524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9294" name="Text Box 180"/>
          <p:cNvSpPr txBox="1">
            <a:spLocks noChangeArrowheads="1"/>
          </p:cNvSpPr>
          <p:nvPr/>
        </p:nvSpPr>
        <p:spPr bwMode="auto">
          <a:xfrm>
            <a:off x="3024188" y="5229225"/>
            <a:ext cx="2524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9295" name="Text Box 181"/>
          <p:cNvSpPr txBox="1">
            <a:spLocks noChangeArrowheads="1"/>
          </p:cNvSpPr>
          <p:nvPr/>
        </p:nvSpPr>
        <p:spPr bwMode="auto">
          <a:xfrm>
            <a:off x="3384550" y="5229225"/>
            <a:ext cx="2524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9296" name="Text Box 182"/>
          <p:cNvSpPr txBox="1">
            <a:spLocks noChangeArrowheads="1"/>
          </p:cNvSpPr>
          <p:nvPr/>
        </p:nvSpPr>
        <p:spPr bwMode="auto">
          <a:xfrm>
            <a:off x="3024188" y="5553075"/>
            <a:ext cx="2524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9297" name="Text Box 183"/>
          <p:cNvSpPr txBox="1">
            <a:spLocks noChangeArrowheads="1"/>
          </p:cNvSpPr>
          <p:nvPr/>
        </p:nvSpPr>
        <p:spPr bwMode="auto">
          <a:xfrm>
            <a:off x="3708400" y="3789363"/>
            <a:ext cx="2524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9298" name="Text Box 184"/>
          <p:cNvSpPr txBox="1">
            <a:spLocks noChangeArrowheads="1"/>
          </p:cNvSpPr>
          <p:nvPr/>
        </p:nvSpPr>
        <p:spPr bwMode="auto">
          <a:xfrm>
            <a:off x="4067175" y="3789363"/>
            <a:ext cx="2524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9299" name="Text Box 185"/>
          <p:cNvSpPr txBox="1">
            <a:spLocks noChangeArrowheads="1"/>
          </p:cNvSpPr>
          <p:nvPr/>
        </p:nvSpPr>
        <p:spPr bwMode="auto">
          <a:xfrm>
            <a:off x="3024188" y="4149725"/>
            <a:ext cx="2524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9300" name="Text Box 186"/>
          <p:cNvSpPr txBox="1">
            <a:spLocks noChangeArrowheads="1"/>
          </p:cNvSpPr>
          <p:nvPr/>
        </p:nvSpPr>
        <p:spPr bwMode="auto">
          <a:xfrm>
            <a:off x="3384550" y="4149725"/>
            <a:ext cx="2524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9301" name="Text Box 187"/>
          <p:cNvSpPr txBox="1">
            <a:spLocks noChangeArrowheads="1"/>
          </p:cNvSpPr>
          <p:nvPr/>
        </p:nvSpPr>
        <p:spPr bwMode="auto">
          <a:xfrm>
            <a:off x="3024188" y="4508500"/>
            <a:ext cx="2524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9302" name="Text Box 188"/>
          <p:cNvSpPr txBox="1">
            <a:spLocks noChangeArrowheads="1"/>
          </p:cNvSpPr>
          <p:nvPr/>
        </p:nvSpPr>
        <p:spPr bwMode="auto">
          <a:xfrm>
            <a:off x="3384550" y="4508500"/>
            <a:ext cx="2524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9303" name="Text Box 189"/>
          <p:cNvSpPr txBox="1">
            <a:spLocks noChangeArrowheads="1"/>
          </p:cNvSpPr>
          <p:nvPr/>
        </p:nvSpPr>
        <p:spPr bwMode="auto">
          <a:xfrm>
            <a:off x="3024188" y="4868863"/>
            <a:ext cx="2524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9304" name="Text Box 190"/>
          <p:cNvSpPr txBox="1">
            <a:spLocks noChangeArrowheads="1"/>
          </p:cNvSpPr>
          <p:nvPr/>
        </p:nvSpPr>
        <p:spPr bwMode="auto">
          <a:xfrm>
            <a:off x="3384550" y="4868863"/>
            <a:ext cx="2524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9305" name="Text Box 191"/>
          <p:cNvSpPr txBox="1">
            <a:spLocks noChangeArrowheads="1"/>
          </p:cNvSpPr>
          <p:nvPr/>
        </p:nvSpPr>
        <p:spPr bwMode="auto">
          <a:xfrm>
            <a:off x="2663825" y="5229225"/>
            <a:ext cx="2524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9306" name="Text Box 192"/>
          <p:cNvSpPr txBox="1">
            <a:spLocks noChangeArrowheads="1"/>
          </p:cNvSpPr>
          <p:nvPr/>
        </p:nvSpPr>
        <p:spPr bwMode="auto">
          <a:xfrm>
            <a:off x="2663825" y="5553075"/>
            <a:ext cx="2524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9307" name="Text Box 193"/>
          <p:cNvSpPr txBox="1">
            <a:spLocks noChangeArrowheads="1"/>
          </p:cNvSpPr>
          <p:nvPr/>
        </p:nvSpPr>
        <p:spPr bwMode="auto">
          <a:xfrm>
            <a:off x="3384550" y="5553075"/>
            <a:ext cx="2524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9308" name="Text Box 194"/>
          <p:cNvSpPr txBox="1">
            <a:spLocks noChangeArrowheads="1"/>
          </p:cNvSpPr>
          <p:nvPr/>
        </p:nvSpPr>
        <p:spPr bwMode="auto">
          <a:xfrm>
            <a:off x="4067175" y="4149725"/>
            <a:ext cx="2524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9309" name="Text Box 195"/>
          <p:cNvSpPr txBox="1">
            <a:spLocks noChangeArrowheads="1"/>
          </p:cNvSpPr>
          <p:nvPr/>
        </p:nvSpPr>
        <p:spPr bwMode="auto">
          <a:xfrm>
            <a:off x="4427538" y="4149725"/>
            <a:ext cx="2524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9310" name="Text Box 196"/>
          <p:cNvSpPr txBox="1">
            <a:spLocks noChangeArrowheads="1"/>
          </p:cNvSpPr>
          <p:nvPr/>
        </p:nvSpPr>
        <p:spPr bwMode="auto">
          <a:xfrm>
            <a:off x="4067175" y="4508500"/>
            <a:ext cx="2524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9311" name="Text Box 197"/>
          <p:cNvSpPr txBox="1">
            <a:spLocks noChangeArrowheads="1"/>
          </p:cNvSpPr>
          <p:nvPr/>
        </p:nvSpPr>
        <p:spPr bwMode="auto">
          <a:xfrm>
            <a:off x="4427538" y="4508500"/>
            <a:ext cx="2524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9312" name="Text Box 198"/>
          <p:cNvSpPr txBox="1">
            <a:spLocks noChangeArrowheads="1"/>
          </p:cNvSpPr>
          <p:nvPr/>
        </p:nvSpPr>
        <p:spPr bwMode="auto">
          <a:xfrm>
            <a:off x="3708400" y="4868863"/>
            <a:ext cx="2524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9313" name="Text Box 199"/>
          <p:cNvSpPr txBox="1">
            <a:spLocks noChangeArrowheads="1"/>
          </p:cNvSpPr>
          <p:nvPr/>
        </p:nvSpPr>
        <p:spPr bwMode="auto">
          <a:xfrm>
            <a:off x="4067175" y="4868863"/>
            <a:ext cx="2524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9314" name="Text Box 200"/>
          <p:cNvSpPr txBox="1">
            <a:spLocks noChangeArrowheads="1"/>
          </p:cNvSpPr>
          <p:nvPr/>
        </p:nvSpPr>
        <p:spPr bwMode="auto">
          <a:xfrm>
            <a:off x="4427538" y="4868863"/>
            <a:ext cx="2524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9315" name="Text Box 201"/>
          <p:cNvSpPr txBox="1">
            <a:spLocks noChangeArrowheads="1"/>
          </p:cNvSpPr>
          <p:nvPr/>
        </p:nvSpPr>
        <p:spPr bwMode="auto">
          <a:xfrm>
            <a:off x="3708400" y="5229225"/>
            <a:ext cx="2524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9316" name="Text Box 202"/>
          <p:cNvSpPr txBox="1">
            <a:spLocks noChangeArrowheads="1"/>
          </p:cNvSpPr>
          <p:nvPr/>
        </p:nvSpPr>
        <p:spPr bwMode="auto">
          <a:xfrm>
            <a:off x="4067175" y="5229225"/>
            <a:ext cx="2524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9317" name="Text Box 203"/>
          <p:cNvSpPr txBox="1">
            <a:spLocks noChangeArrowheads="1"/>
          </p:cNvSpPr>
          <p:nvPr/>
        </p:nvSpPr>
        <p:spPr bwMode="auto">
          <a:xfrm>
            <a:off x="4427538" y="5229225"/>
            <a:ext cx="2524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9318" name="Text Box 204"/>
          <p:cNvSpPr txBox="1">
            <a:spLocks noChangeArrowheads="1"/>
          </p:cNvSpPr>
          <p:nvPr/>
        </p:nvSpPr>
        <p:spPr bwMode="auto">
          <a:xfrm>
            <a:off x="3708400" y="5553075"/>
            <a:ext cx="2524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9319" name="Text Box 205"/>
          <p:cNvSpPr txBox="1">
            <a:spLocks noChangeArrowheads="1"/>
          </p:cNvSpPr>
          <p:nvPr/>
        </p:nvSpPr>
        <p:spPr bwMode="auto">
          <a:xfrm>
            <a:off x="4067175" y="5553075"/>
            <a:ext cx="2524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9320" name="Text Box 206"/>
          <p:cNvSpPr txBox="1">
            <a:spLocks noChangeArrowheads="1"/>
          </p:cNvSpPr>
          <p:nvPr/>
        </p:nvSpPr>
        <p:spPr bwMode="auto">
          <a:xfrm>
            <a:off x="4427538" y="5553075"/>
            <a:ext cx="2524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5569" name="Text Box 209"/>
          <p:cNvSpPr txBox="1">
            <a:spLocks noChangeArrowheads="1"/>
          </p:cNvSpPr>
          <p:nvPr/>
        </p:nvSpPr>
        <p:spPr bwMode="auto">
          <a:xfrm>
            <a:off x="684213" y="4400550"/>
            <a:ext cx="10810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0  1  1  0  1  1</a:t>
            </a:r>
          </a:p>
        </p:txBody>
      </p:sp>
      <p:sp>
        <p:nvSpPr>
          <p:cNvPr id="15573" name="Text Box 213"/>
          <p:cNvSpPr txBox="1">
            <a:spLocks noChangeArrowheads="1"/>
          </p:cNvSpPr>
          <p:nvPr/>
        </p:nvSpPr>
        <p:spPr bwMode="auto">
          <a:xfrm>
            <a:off x="2808288" y="2097088"/>
            <a:ext cx="35639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 b="1">
                <a:latin typeface="Times New Roman" panose="02020603050405020304" pitchFamily="18" charset="0"/>
              </a:rPr>
              <a:t>Case : </a:t>
            </a:r>
            <a:r>
              <a:rPr lang="en-US" altLang="zh-TW" sz="1800" b="1">
                <a:solidFill>
                  <a:srgbClr val="990033"/>
                </a:solidFill>
                <a:latin typeface="Times New Roman" panose="02020603050405020304" pitchFamily="18" charset="0"/>
              </a:rPr>
              <a:t>Search key is an IP address</a:t>
            </a:r>
          </a:p>
        </p:txBody>
      </p:sp>
      <p:sp>
        <p:nvSpPr>
          <p:cNvPr id="15574" name="Text Box 214"/>
          <p:cNvSpPr txBox="1">
            <a:spLocks noChangeArrowheads="1"/>
          </p:cNvSpPr>
          <p:nvPr/>
        </p:nvSpPr>
        <p:spPr bwMode="auto">
          <a:xfrm>
            <a:off x="2808288" y="2097088"/>
            <a:ext cx="30241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 b="1">
                <a:latin typeface="Times New Roman" panose="02020603050405020304" pitchFamily="18" charset="0"/>
              </a:rPr>
              <a:t>Case : </a:t>
            </a:r>
            <a:r>
              <a:rPr lang="en-US" altLang="zh-TW" sz="1800" b="1">
                <a:solidFill>
                  <a:srgbClr val="990033"/>
                </a:solidFill>
                <a:latin typeface="Times New Roman" panose="02020603050405020304" pitchFamily="18" charset="0"/>
              </a:rPr>
              <a:t>Search key is a prefix</a:t>
            </a:r>
          </a:p>
        </p:txBody>
      </p:sp>
      <p:sp>
        <p:nvSpPr>
          <p:cNvPr id="15575" name="Text Box 215"/>
          <p:cNvSpPr txBox="1">
            <a:spLocks noChangeArrowheads="1"/>
          </p:cNvSpPr>
          <p:nvPr/>
        </p:nvSpPr>
        <p:spPr bwMode="auto">
          <a:xfrm>
            <a:off x="684213" y="4400550"/>
            <a:ext cx="10810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0  1  1  0  X X</a:t>
            </a:r>
          </a:p>
        </p:txBody>
      </p:sp>
      <p:grpSp>
        <p:nvGrpSpPr>
          <p:cNvPr id="7" name="Group 234"/>
          <p:cNvGrpSpPr>
            <a:grpSpLocks/>
          </p:cNvGrpSpPr>
          <p:nvPr/>
        </p:nvGrpSpPr>
        <p:grpSpPr bwMode="auto">
          <a:xfrm>
            <a:off x="4716463" y="3752850"/>
            <a:ext cx="684212" cy="2001838"/>
            <a:chOff x="4263" y="436"/>
            <a:chExt cx="431" cy="1261"/>
          </a:xfrm>
        </p:grpSpPr>
        <p:sp>
          <p:nvSpPr>
            <p:cNvPr id="9346" name="Text Box 77"/>
            <p:cNvSpPr txBox="1">
              <a:spLocks noChangeArrowheads="1"/>
            </p:cNvSpPr>
            <p:nvPr/>
          </p:nvSpPr>
          <p:spPr bwMode="auto">
            <a:xfrm>
              <a:off x="4377" y="436"/>
              <a:ext cx="13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9347" name="Text Box 78"/>
            <p:cNvSpPr txBox="1">
              <a:spLocks noChangeArrowheads="1"/>
            </p:cNvSpPr>
            <p:nvPr/>
          </p:nvSpPr>
          <p:spPr bwMode="auto">
            <a:xfrm>
              <a:off x="4377" y="663"/>
              <a:ext cx="13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1</a:t>
              </a:r>
            </a:p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endParaRPr lang="en-US" altLang="zh-TW" sz="1200">
                <a:latin typeface="Times New Roman" panose="02020603050405020304" pitchFamily="18" charset="0"/>
              </a:endParaRPr>
            </a:p>
          </p:txBody>
        </p:sp>
        <p:sp>
          <p:nvSpPr>
            <p:cNvPr id="9348" name="Text Box 79"/>
            <p:cNvSpPr txBox="1">
              <a:spLocks noChangeArrowheads="1"/>
            </p:cNvSpPr>
            <p:nvPr/>
          </p:nvSpPr>
          <p:spPr bwMode="auto">
            <a:xfrm>
              <a:off x="4377" y="867"/>
              <a:ext cx="13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9349" name="Text Box 80"/>
            <p:cNvSpPr txBox="1">
              <a:spLocks noChangeArrowheads="1"/>
            </p:cNvSpPr>
            <p:nvPr/>
          </p:nvSpPr>
          <p:spPr bwMode="auto">
            <a:xfrm>
              <a:off x="4377" y="1071"/>
              <a:ext cx="13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9350" name="Text Box 81"/>
            <p:cNvSpPr txBox="1">
              <a:spLocks noChangeArrowheads="1"/>
            </p:cNvSpPr>
            <p:nvPr/>
          </p:nvSpPr>
          <p:spPr bwMode="auto">
            <a:xfrm>
              <a:off x="4377" y="1298"/>
              <a:ext cx="13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9351" name="Text Box 82"/>
            <p:cNvSpPr txBox="1">
              <a:spLocks noChangeArrowheads="1"/>
            </p:cNvSpPr>
            <p:nvPr/>
          </p:nvSpPr>
          <p:spPr bwMode="auto">
            <a:xfrm>
              <a:off x="4377" y="1525"/>
              <a:ext cx="13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9352" name="Line 69"/>
            <p:cNvSpPr>
              <a:spLocks noChangeShapeType="1"/>
            </p:cNvSpPr>
            <p:nvPr/>
          </p:nvSpPr>
          <p:spPr bwMode="auto">
            <a:xfrm>
              <a:off x="4263" y="568"/>
              <a:ext cx="4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353" name="Line 70"/>
            <p:cNvSpPr>
              <a:spLocks noChangeShapeType="1"/>
            </p:cNvSpPr>
            <p:nvPr/>
          </p:nvSpPr>
          <p:spPr bwMode="auto">
            <a:xfrm>
              <a:off x="4263" y="800"/>
              <a:ext cx="43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354" name="Line 71"/>
            <p:cNvSpPr>
              <a:spLocks noChangeShapeType="1"/>
            </p:cNvSpPr>
            <p:nvPr/>
          </p:nvSpPr>
          <p:spPr bwMode="auto">
            <a:xfrm>
              <a:off x="4263" y="1008"/>
              <a:ext cx="43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355" name="Line 72"/>
            <p:cNvSpPr>
              <a:spLocks noChangeShapeType="1"/>
            </p:cNvSpPr>
            <p:nvPr/>
          </p:nvSpPr>
          <p:spPr bwMode="auto">
            <a:xfrm>
              <a:off x="4263" y="1217"/>
              <a:ext cx="43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356" name="Line 73"/>
            <p:cNvSpPr>
              <a:spLocks noChangeShapeType="1"/>
            </p:cNvSpPr>
            <p:nvPr/>
          </p:nvSpPr>
          <p:spPr bwMode="auto">
            <a:xfrm>
              <a:off x="4263" y="1449"/>
              <a:ext cx="4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357" name="Line 74"/>
            <p:cNvSpPr>
              <a:spLocks noChangeShapeType="1"/>
            </p:cNvSpPr>
            <p:nvPr/>
          </p:nvSpPr>
          <p:spPr bwMode="auto">
            <a:xfrm>
              <a:off x="4263" y="1657"/>
              <a:ext cx="4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8" name="Group 236"/>
          <p:cNvGrpSpPr>
            <a:grpSpLocks/>
          </p:cNvGrpSpPr>
          <p:nvPr/>
        </p:nvGrpSpPr>
        <p:grpSpPr bwMode="auto">
          <a:xfrm>
            <a:off x="2519363" y="3068638"/>
            <a:ext cx="2159000" cy="274637"/>
            <a:chOff x="1587" y="1933"/>
            <a:chExt cx="1360" cy="173"/>
          </a:xfrm>
        </p:grpSpPr>
        <p:sp>
          <p:nvSpPr>
            <p:cNvPr id="9340" name="Text Box 106"/>
            <p:cNvSpPr txBox="1">
              <a:spLocks noChangeArrowheads="1"/>
            </p:cNvSpPr>
            <p:nvPr/>
          </p:nvSpPr>
          <p:spPr bwMode="auto">
            <a:xfrm>
              <a:off x="1836" y="1933"/>
              <a:ext cx="2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9341" name="Text Box 107"/>
            <p:cNvSpPr txBox="1">
              <a:spLocks noChangeArrowheads="1"/>
            </p:cNvSpPr>
            <p:nvPr/>
          </p:nvSpPr>
          <p:spPr bwMode="auto">
            <a:xfrm>
              <a:off x="2063" y="1933"/>
              <a:ext cx="2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9342" name="Text Box 108"/>
            <p:cNvSpPr txBox="1">
              <a:spLocks noChangeArrowheads="1"/>
            </p:cNvSpPr>
            <p:nvPr/>
          </p:nvSpPr>
          <p:spPr bwMode="auto">
            <a:xfrm>
              <a:off x="2290" y="1933"/>
              <a:ext cx="2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9343" name="Text Box 109"/>
            <p:cNvSpPr txBox="1">
              <a:spLocks noChangeArrowheads="1"/>
            </p:cNvSpPr>
            <p:nvPr/>
          </p:nvSpPr>
          <p:spPr bwMode="auto">
            <a:xfrm>
              <a:off x="2517" y="1933"/>
              <a:ext cx="2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9344" name="Text Box 110"/>
            <p:cNvSpPr txBox="1">
              <a:spLocks noChangeArrowheads="1"/>
            </p:cNvSpPr>
            <p:nvPr/>
          </p:nvSpPr>
          <p:spPr bwMode="auto">
            <a:xfrm>
              <a:off x="2743" y="1933"/>
              <a:ext cx="2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9345" name="Text Box 106"/>
            <p:cNvSpPr txBox="1">
              <a:spLocks noChangeArrowheads="1"/>
            </p:cNvSpPr>
            <p:nvPr/>
          </p:nvSpPr>
          <p:spPr bwMode="auto">
            <a:xfrm>
              <a:off x="1587" y="1933"/>
              <a:ext cx="2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15603" name="Text Box 243"/>
          <p:cNvSpPr txBox="1">
            <a:spLocks noChangeArrowheads="1"/>
          </p:cNvSpPr>
          <p:nvPr/>
        </p:nvSpPr>
        <p:spPr bwMode="auto">
          <a:xfrm>
            <a:off x="8101013" y="4724400"/>
            <a:ext cx="7921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 b="1">
                <a:latin typeface="Times New Roman" panose="02020603050405020304" pitchFamily="18" charset="0"/>
              </a:rPr>
              <a:t>Port C</a:t>
            </a:r>
          </a:p>
        </p:txBody>
      </p:sp>
      <p:sp>
        <p:nvSpPr>
          <p:cNvPr id="15605" name="Text Box 245"/>
          <p:cNvSpPr txBox="1">
            <a:spLocks noChangeArrowheads="1"/>
          </p:cNvSpPr>
          <p:nvPr/>
        </p:nvSpPr>
        <p:spPr bwMode="auto">
          <a:xfrm>
            <a:off x="8091488" y="4465638"/>
            <a:ext cx="9096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 b="1">
                <a:latin typeface="Times New Roman" panose="02020603050405020304" pitchFamily="18" charset="0"/>
              </a:rPr>
              <a:t>len1= 5</a:t>
            </a:r>
          </a:p>
        </p:txBody>
      </p:sp>
      <p:grpSp>
        <p:nvGrpSpPr>
          <p:cNvPr id="9" name="Group 246"/>
          <p:cNvGrpSpPr>
            <a:grpSpLocks/>
          </p:cNvGrpSpPr>
          <p:nvPr/>
        </p:nvGrpSpPr>
        <p:grpSpPr bwMode="auto">
          <a:xfrm>
            <a:off x="6227763" y="4545013"/>
            <a:ext cx="574675" cy="357187"/>
            <a:chOff x="3923" y="2863"/>
            <a:chExt cx="362" cy="225"/>
          </a:xfrm>
        </p:grpSpPr>
        <p:sp>
          <p:nvSpPr>
            <p:cNvPr id="9338" name="Text Box 50"/>
            <p:cNvSpPr txBox="1">
              <a:spLocks noChangeArrowheads="1"/>
            </p:cNvSpPr>
            <p:nvPr/>
          </p:nvSpPr>
          <p:spPr bwMode="auto">
            <a:xfrm>
              <a:off x="3923" y="2863"/>
              <a:ext cx="362" cy="22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</a:rPr>
                <a:t>0x001</a:t>
              </a:r>
              <a:endParaRPr lang="en-US" altLang="zh-TW" sz="1200"/>
            </a:p>
          </p:txBody>
        </p:sp>
        <p:sp>
          <p:nvSpPr>
            <p:cNvPr id="9339" name="Line 74"/>
            <p:cNvSpPr>
              <a:spLocks noChangeShapeType="1"/>
            </p:cNvSpPr>
            <p:nvPr/>
          </p:nvSpPr>
          <p:spPr bwMode="auto">
            <a:xfrm>
              <a:off x="3946" y="3067"/>
              <a:ext cx="339" cy="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5609" name="Line 249"/>
          <p:cNvSpPr>
            <a:spLocks noChangeShapeType="1"/>
          </p:cNvSpPr>
          <p:nvPr/>
        </p:nvSpPr>
        <p:spPr bwMode="auto">
          <a:xfrm>
            <a:off x="4211638" y="3681413"/>
            <a:ext cx="0" cy="2339975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610" name="Line 250"/>
          <p:cNvSpPr>
            <a:spLocks noChangeShapeType="1"/>
          </p:cNvSpPr>
          <p:nvPr/>
        </p:nvSpPr>
        <p:spPr bwMode="auto">
          <a:xfrm>
            <a:off x="4572000" y="3681413"/>
            <a:ext cx="0" cy="2339975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332" name="Text Box 68"/>
          <p:cNvSpPr txBox="1">
            <a:spLocks noChangeArrowheads="1"/>
          </p:cNvSpPr>
          <p:nvPr/>
        </p:nvSpPr>
        <p:spPr bwMode="auto">
          <a:xfrm>
            <a:off x="7672388" y="3760788"/>
            <a:ext cx="644525" cy="35242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len0</a:t>
            </a:r>
            <a:endParaRPr lang="en-US" altLang="zh-TW" sz="1200"/>
          </a:p>
        </p:txBody>
      </p:sp>
      <p:sp>
        <p:nvSpPr>
          <p:cNvPr id="9333" name="Text Box 69"/>
          <p:cNvSpPr txBox="1">
            <a:spLocks noChangeArrowheads="1"/>
          </p:cNvSpPr>
          <p:nvPr/>
        </p:nvSpPr>
        <p:spPr bwMode="auto">
          <a:xfrm>
            <a:off x="7672388" y="4116388"/>
            <a:ext cx="644525" cy="354012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len1</a:t>
            </a:r>
            <a:endParaRPr lang="en-US" altLang="zh-TW" sz="1200"/>
          </a:p>
        </p:txBody>
      </p:sp>
      <p:sp>
        <p:nvSpPr>
          <p:cNvPr id="9334" name="Text Box 70"/>
          <p:cNvSpPr txBox="1">
            <a:spLocks noChangeArrowheads="1"/>
          </p:cNvSpPr>
          <p:nvPr/>
        </p:nvSpPr>
        <p:spPr bwMode="auto">
          <a:xfrm>
            <a:off x="7672388" y="4470400"/>
            <a:ext cx="644525" cy="354013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len2</a:t>
            </a:r>
            <a:endParaRPr lang="en-US" altLang="zh-TW" sz="1200"/>
          </a:p>
        </p:txBody>
      </p:sp>
      <p:sp>
        <p:nvSpPr>
          <p:cNvPr id="9335" name="Text Box 71"/>
          <p:cNvSpPr txBox="1">
            <a:spLocks noChangeArrowheads="1"/>
          </p:cNvSpPr>
          <p:nvPr/>
        </p:nvSpPr>
        <p:spPr bwMode="auto">
          <a:xfrm>
            <a:off x="7672388" y="4824413"/>
            <a:ext cx="644525" cy="35242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len3</a:t>
            </a:r>
            <a:endParaRPr lang="en-US" altLang="zh-TW" sz="1200"/>
          </a:p>
        </p:txBody>
      </p:sp>
      <p:sp>
        <p:nvSpPr>
          <p:cNvPr id="9336" name="Text Box 72"/>
          <p:cNvSpPr txBox="1">
            <a:spLocks noChangeArrowheads="1"/>
          </p:cNvSpPr>
          <p:nvPr/>
        </p:nvSpPr>
        <p:spPr bwMode="auto">
          <a:xfrm>
            <a:off x="7672388" y="5180013"/>
            <a:ext cx="644525" cy="354012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len4</a:t>
            </a:r>
            <a:endParaRPr lang="en-US" altLang="zh-TW" sz="1200"/>
          </a:p>
        </p:txBody>
      </p:sp>
      <p:sp>
        <p:nvSpPr>
          <p:cNvPr id="9337" name="Text Box 73"/>
          <p:cNvSpPr txBox="1">
            <a:spLocks noChangeArrowheads="1"/>
          </p:cNvSpPr>
          <p:nvPr/>
        </p:nvSpPr>
        <p:spPr bwMode="auto">
          <a:xfrm>
            <a:off x="7672388" y="5534025"/>
            <a:ext cx="644525" cy="354013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</a:rPr>
              <a:t>len5</a:t>
            </a:r>
            <a:endParaRPr lang="en-US" altLang="zh-TW" sz="1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9" grpId="0"/>
      <p:bldP spid="15569" grpId="1"/>
      <p:bldP spid="15573" grpId="0"/>
      <p:bldP spid="15573" grpId="1"/>
      <p:bldP spid="15574" grpId="0"/>
      <p:bldP spid="15575" grpId="0"/>
      <p:bldP spid="15603" grpId="0"/>
      <p:bldP spid="15603" grpId="1"/>
      <p:bldP spid="15605" grpId="0"/>
      <p:bldP spid="15609" grpId="0" animBg="1"/>
      <p:bldP spid="156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Introduction(5/5)</a:t>
            </a:r>
            <a:endParaRPr lang="zh-TW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12875"/>
            <a:ext cx="7696200" cy="5003800"/>
          </a:xfrm>
        </p:spPr>
        <p:txBody>
          <a:bodyPr/>
          <a:lstStyle/>
          <a:p>
            <a:r>
              <a:rPr lang="en-US" altLang="zh-TW" sz="2200" smtClean="0">
                <a:latin typeface="Times New Roman" panose="02020603050405020304" pitchFamily="18" charset="0"/>
              </a:rPr>
              <a:t>In order to ensure the LPM is correct, </a:t>
            </a:r>
            <a:r>
              <a:rPr lang="en-US" altLang="zh-TW" sz="22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the prefix length ordering in TCAM should always be maintained when update is taking place</a:t>
            </a:r>
            <a:r>
              <a:rPr lang="en-US" altLang="zh-TW" sz="2200" smtClean="0">
                <a:latin typeface="Times New Roman" panose="02020603050405020304" pitchFamily="18" charset="0"/>
              </a:rPr>
              <a:t>.</a:t>
            </a:r>
            <a:r>
              <a:rPr lang="en-US" altLang="zh-TW" smtClean="0"/>
              <a:t> </a:t>
            </a:r>
          </a:p>
        </p:txBody>
      </p:sp>
      <p:grpSp>
        <p:nvGrpSpPr>
          <p:cNvPr id="10244" name="Group 22"/>
          <p:cNvGrpSpPr>
            <a:grpSpLocks/>
          </p:cNvGrpSpPr>
          <p:nvPr/>
        </p:nvGrpSpPr>
        <p:grpSpPr bwMode="auto">
          <a:xfrm>
            <a:off x="3671888" y="2673350"/>
            <a:ext cx="1946275" cy="2952750"/>
            <a:chOff x="2313" y="1888"/>
            <a:chExt cx="1226" cy="2025"/>
          </a:xfrm>
        </p:grpSpPr>
        <p:sp>
          <p:nvSpPr>
            <p:cNvPr id="10251" name="Rectangle 8"/>
            <p:cNvSpPr>
              <a:spLocks noChangeArrowheads="1"/>
            </p:cNvSpPr>
            <p:nvPr/>
          </p:nvSpPr>
          <p:spPr bwMode="auto">
            <a:xfrm>
              <a:off x="2314" y="1888"/>
              <a:ext cx="1225" cy="22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/>
                <a:t>32-bit prefixes</a:t>
              </a:r>
            </a:p>
          </p:txBody>
        </p:sp>
        <p:sp>
          <p:nvSpPr>
            <p:cNvPr id="10252" name="Rectangle 9"/>
            <p:cNvSpPr>
              <a:spLocks noChangeArrowheads="1"/>
            </p:cNvSpPr>
            <p:nvPr/>
          </p:nvSpPr>
          <p:spPr bwMode="auto">
            <a:xfrm>
              <a:off x="2314" y="2115"/>
              <a:ext cx="1225" cy="22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/>
                <a:t>31-bit prefixes</a:t>
              </a:r>
              <a:endParaRPr lang="zh-TW" altLang="en-US" sz="1200"/>
            </a:p>
          </p:txBody>
        </p:sp>
        <p:sp>
          <p:nvSpPr>
            <p:cNvPr id="10253" name="Rectangle 10"/>
            <p:cNvSpPr>
              <a:spLocks noChangeArrowheads="1"/>
            </p:cNvSpPr>
            <p:nvPr/>
          </p:nvSpPr>
          <p:spPr bwMode="auto">
            <a:xfrm>
              <a:off x="2313" y="2341"/>
              <a:ext cx="1225" cy="33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/>
                <a:t>30-bit prefixes</a:t>
              </a:r>
              <a:endParaRPr lang="zh-TW" altLang="en-US" sz="1200"/>
            </a:p>
          </p:txBody>
        </p:sp>
        <p:sp>
          <p:nvSpPr>
            <p:cNvPr id="10254" name="Rectangle 13"/>
            <p:cNvSpPr>
              <a:spLocks noChangeArrowheads="1"/>
            </p:cNvSpPr>
            <p:nvPr/>
          </p:nvSpPr>
          <p:spPr bwMode="auto">
            <a:xfrm>
              <a:off x="2313" y="3362"/>
              <a:ext cx="1225" cy="36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/>
                <a:t>9-bit prefixes</a:t>
              </a:r>
            </a:p>
          </p:txBody>
        </p:sp>
        <p:sp>
          <p:nvSpPr>
            <p:cNvPr id="10255" name="Rectangle 15"/>
            <p:cNvSpPr>
              <a:spLocks noChangeArrowheads="1"/>
            </p:cNvSpPr>
            <p:nvPr/>
          </p:nvSpPr>
          <p:spPr bwMode="auto">
            <a:xfrm>
              <a:off x="2313" y="2659"/>
              <a:ext cx="1225" cy="7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/>
                <a:t>.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/>
                <a:t>.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/>
                <a:t>.</a:t>
              </a:r>
            </a:p>
          </p:txBody>
        </p:sp>
        <p:sp>
          <p:nvSpPr>
            <p:cNvPr id="10256" name="Rectangle 16"/>
            <p:cNvSpPr>
              <a:spLocks noChangeArrowheads="1"/>
            </p:cNvSpPr>
            <p:nvPr/>
          </p:nvSpPr>
          <p:spPr bwMode="auto">
            <a:xfrm>
              <a:off x="2313" y="3727"/>
              <a:ext cx="1225" cy="18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/>
                <a:t>8-bit prefixes</a:t>
              </a:r>
            </a:p>
          </p:txBody>
        </p:sp>
      </p:grpSp>
      <p:sp>
        <p:nvSpPr>
          <p:cNvPr id="10245" name="Text Box 20"/>
          <p:cNvSpPr txBox="1">
            <a:spLocks noChangeArrowheads="1"/>
          </p:cNvSpPr>
          <p:nvPr/>
        </p:nvSpPr>
        <p:spPr bwMode="auto">
          <a:xfrm>
            <a:off x="3311525" y="2708275"/>
            <a:ext cx="2524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/>
              <a:t>1</a:t>
            </a:r>
          </a:p>
        </p:txBody>
      </p:sp>
      <p:sp>
        <p:nvSpPr>
          <p:cNvPr id="10246" name="Text Box 22"/>
          <p:cNvSpPr txBox="1">
            <a:spLocks noChangeArrowheads="1"/>
          </p:cNvSpPr>
          <p:nvPr/>
        </p:nvSpPr>
        <p:spPr bwMode="auto">
          <a:xfrm>
            <a:off x="3203575" y="5335588"/>
            <a:ext cx="4683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/>
              <a:t>M-1</a:t>
            </a:r>
          </a:p>
        </p:txBody>
      </p:sp>
      <p:sp>
        <p:nvSpPr>
          <p:cNvPr id="10247" name="Text Box 23"/>
          <p:cNvSpPr txBox="1">
            <a:spLocks noChangeArrowheads="1"/>
          </p:cNvSpPr>
          <p:nvPr/>
        </p:nvSpPr>
        <p:spPr bwMode="auto">
          <a:xfrm>
            <a:off x="4140200" y="2312988"/>
            <a:ext cx="971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2000">
                <a:latin typeface="Times New Roman" panose="02020603050405020304" pitchFamily="18" charset="0"/>
              </a:rPr>
              <a:t>TCAM</a:t>
            </a:r>
          </a:p>
        </p:txBody>
      </p:sp>
      <p:sp>
        <p:nvSpPr>
          <p:cNvPr id="10248" name="Text Box 24"/>
          <p:cNvSpPr txBox="1">
            <a:spLocks noChangeArrowheads="1"/>
          </p:cNvSpPr>
          <p:nvPr/>
        </p:nvSpPr>
        <p:spPr bwMode="auto">
          <a:xfrm>
            <a:off x="3311525" y="5984875"/>
            <a:ext cx="284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Prefix length ordering in TCAM</a:t>
            </a:r>
            <a:r>
              <a:rPr lang="en-US" altLang="zh-TW" sz="18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0249" name="Rectangle 29"/>
          <p:cNvSpPr>
            <a:spLocks noChangeArrowheads="1"/>
          </p:cNvSpPr>
          <p:nvPr/>
        </p:nvSpPr>
        <p:spPr bwMode="auto">
          <a:xfrm>
            <a:off x="3671888" y="5624513"/>
            <a:ext cx="1944687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Free space</a:t>
            </a:r>
          </a:p>
        </p:txBody>
      </p:sp>
      <p:sp>
        <p:nvSpPr>
          <p:cNvPr id="10250" name="投影片編號版面配置區 3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421FAA5-DBC0-4FED-8EB3-E8846E606FC5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kumimoji="0" lang="en-US" altLang="zh-TW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05EE45C-1575-4BA7-9E6E-8FB4CA7C6842}" type="slidenum">
              <a:rPr kumimoji="0" lang="en-US" altLang="zh-TW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kumimoji="0" lang="en-US" altLang="zh-TW" sz="14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Outline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412875"/>
            <a:ext cx="7993063" cy="4824413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latin typeface="Times New Roman" panose="02020603050405020304" pitchFamily="18" charset="0"/>
              </a:rPr>
              <a:t>Introduction</a:t>
            </a:r>
          </a:p>
          <a:p>
            <a:pPr eaLnBrk="1" hangingPunct="1"/>
            <a:endParaRPr lang="en-US" altLang="zh-TW" sz="2400" smtClean="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zh-TW" sz="24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Related Works</a:t>
            </a:r>
          </a:p>
          <a:p>
            <a:pPr lvl="1">
              <a:buSzTx/>
              <a:buFont typeface="Wingdings" panose="05000000000000000000" pitchFamily="2" charset="2"/>
              <a:buChar char="Ø"/>
            </a:pPr>
            <a:r>
              <a:rPr lang="en-US" altLang="zh-TW" sz="1800" smtClean="0">
                <a:latin typeface="Times New Roman" panose="02020603050405020304" pitchFamily="18" charset="0"/>
              </a:rPr>
              <a:t>PLO_OPT</a:t>
            </a:r>
          </a:p>
          <a:p>
            <a:pPr lvl="1">
              <a:buSzTx/>
              <a:buFont typeface="Wingdings" panose="05000000000000000000" pitchFamily="2" charset="2"/>
              <a:buChar char="Ø"/>
            </a:pPr>
            <a:r>
              <a:rPr lang="en-US" altLang="zh-TW" sz="1800" smtClean="0">
                <a:latin typeface="Times New Roman" panose="02020603050405020304" pitchFamily="18" charset="0"/>
              </a:rPr>
              <a:t>CAO_OPT</a:t>
            </a:r>
            <a:endParaRPr lang="en-US" altLang="zh-TW" sz="2000" smtClean="0">
              <a:latin typeface="Times New Roman" panose="02020603050405020304" pitchFamily="18" charset="0"/>
            </a:endParaRPr>
          </a:p>
          <a:p>
            <a:pPr eaLnBrk="1" hangingPunct="1"/>
            <a:endParaRPr lang="en-US" altLang="zh-TW" sz="2400" smtClean="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zh-TW" sz="2400" smtClean="0">
                <a:latin typeface="Times New Roman" panose="02020603050405020304" pitchFamily="18" charset="0"/>
              </a:rPr>
              <a:t>Proposed Scheme</a:t>
            </a:r>
          </a:p>
          <a:p>
            <a:pPr eaLnBrk="1" hangingPunct="1"/>
            <a:endParaRPr lang="en-US" altLang="zh-TW" sz="2400" smtClean="0">
              <a:latin typeface="Times New Roman" panose="02020603050405020304" pitchFamily="18" charset="0"/>
            </a:endParaRPr>
          </a:p>
          <a:p>
            <a:r>
              <a:rPr lang="en-US" altLang="zh-TW" sz="2400" smtClean="0">
                <a:latin typeface="Times New Roman" panose="02020603050405020304" pitchFamily="18" charset="0"/>
              </a:rPr>
              <a:t>Performance Evaluation</a:t>
            </a:r>
          </a:p>
          <a:p>
            <a:endParaRPr lang="en-US" altLang="zh-TW" sz="2400" smtClean="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zh-TW" sz="2400" smtClean="0">
                <a:latin typeface="Times New Roman" panose="02020603050405020304" pitchFamily="18" charset="0"/>
              </a:rPr>
              <a:t>Conclusion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Studio">
      <a:majorFont>
        <a:latin typeface="Arial Black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udio 2">
    <a:dk1>
      <a:srgbClr val="000000"/>
    </a:dk1>
    <a:lt1>
      <a:srgbClr val="FFFFFF"/>
    </a:lt1>
    <a:dk2>
      <a:srgbClr val="3732A0"/>
    </a:dk2>
    <a:lt2>
      <a:srgbClr val="666699"/>
    </a:lt2>
    <a:accent1>
      <a:srgbClr val="CCCCFF"/>
    </a:accent1>
    <a:accent2>
      <a:srgbClr val="009999"/>
    </a:accent2>
    <a:accent3>
      <a:srgbClr val="FFFFFF"/>
    </a:accent3>
    <a:accent4>
      <a:srgbClr val="000000"/>
    </a:accent4>
    <a:accent5>
      <a:srgbClr val="E2E2FF"/>
    </a:accent5>
    <a:accent6>
      <a:srgbClr val="008A8A"/>
    </a:accent6>
    <a:hlink>
      <a:srgbClr val="3366CC"/>
    </a:hlink>
    <a:folHlink>
      <a:srgbClr val="9094B8"/>
    </a:folHlink>
  </a:clrScheme>
  <a:fontScheme name="Studio">
    <a:majorFont>
      <a:latin typeface="Arial Black"/>
      <a:ea typeface="新細明體"/>
      <a:cs typeface=""/>
    </a:majorFont>
    <a:minorFont>
      <a:latin typeface="Arial"/>
      <a:ea typeface="新細明體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Studio 2">
    <a:dk1>
      <a:srgbClr val="000000"/>
    </a:dk1>
    <a:lt1>
      <a:srgbClr val="FFFFFF"/>
    </a:lt1>
    <a:dk2>
      <a:srgbClr val="3732A0"/>
    </a:dk2>
    <a:lt2>
      <a:srgbClr val="666699"/>
    </a:lt2>
    <a:accent1>
      <a:srgbClr val="CCCCFF"/>
    </a:accent1>
    <a:accent2>
      <a:srgbClr val="009999"/>
    </a:accent2>
    <a:accent3>
      <a:srgbClr val="FFFFFF"/>
    </a:accent3>
    <a:accent4>
      <a:srgbClr val="000000"/>
    </a:accent4>
    <a:accent5>
      <a:srgbClr val="E2E2FF"/>
    </a:accent5>
    <a:accent6>
      <a:srgbClr val="008A8A"/>
    </a:accent6>
    <a:hlink>
      <a:srgbClr val="3366CC"/>
    </a:hlink>
    <a:folHlink>
      <a:srgbClr val="9094B8"/>
    </a:folHlink>
  </a:clrScheme>
  <a:fontScheme name="Studio">
    <a:majorFont>
      <a:latin typeface="Arial Black"/>
      <a:ea typeface="新細明體"/>
      <a:cs typeface=""/>
    </a:majorFont>
    <a:minorFont>
      <a:latin typeface="Arial"/>
      <a:ea typeface="新細明體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53445</TotalTime>
  <Words>3520</Words>
  <Application>Microsoft Office PowerPoint</Application>
  <PresentationFormat>如螢幕大小 (4:3)</PresentationFormat>
  <Paragraphs>1603</Paragraphs>
  <Slides>46</Slides>
  <Notes>15</Notes>
  <HiddenSlides>0</HiddenSlides>
  <MMClips>0</MMClips>
  <ScaleCrop>false</ScaleCrop>
  <HeadingPairs>
    <vt:vector size="8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3</vt:i4>
      </vt:variant>
      <vt:variant>
        <vt:lpstr>投影片標題</vt:lpstr>
      </vt:variant>
      <vt:variant>
        <vt:i4>46</vt:i4>
      </vt:variant>
    </vt:vector>
  </HeadingPairs>
  <TitlesOfParts>
    <vt:vector size="58" baseType="lpstr">
      <vt:lpstr>Times New Roman</vt:lpstr>
      <vt:lpstr>新細明體</vt:lpstr>
      <vt:lpstr>Arial</vt:lpstr>
      <vt:lpstr>Arial Black</vt:lpstr>
      <vt:lpstr>Wingdings</vt:lpstr>
      <vt:lpstr>標楷體</vt:lpstr>
      <vt:lpstr>Comic Sans MS</vt:lpstr>
      <vt:lpstr>Calibri</vt:lpstr>
      <vt:lpstr>Studio</vt:lpstr>
      <vt:lpstr>Microsoft Office Word 97 - 2003 文件</vt:lpstr>
      <vt:lpstr>Microsoft Office Word 2007 文件</vt:lpstr>
      <vt:lpstr>Microsoft Office Word 文件</vt:lpstr>
      <vt:lpstr>A novel TCAM management for  IPv6 routing table update 一個新的為TCAM設計的 IPv6路由表更新演算法 </vt:lpstr>
      <vt:lpstr>Outline</vt:lpstr>
      <vt:lpstr>Introduction(1/5)</vt:lpstr>
      <vt:lpstr>Introduction(2/5)</vt:lpstr>
      <vt:lpstr>Introduction(3/5)</vt:lpstr>
      <vt:lpstr>Three TCAM organizations</vt:lpstr>
      <vt:lpstr>Introduction(4/5)</vt:lpstr>
      <vt:lpstr>Introduction(5/5)</vt:lpstr>
      <vt:lpstr>Outline</vt:lpstr>
      <vt:lpstr>Related Work (1/7)</vt:lpstr>
      <vt:lpstr>Related Work (2/7)</vt:lpstr>
      <vt:lpstr>Related Work (3/7)</vt:lpstr>
      <vt:lpstr>Related Work (4/9)</vt:lpstr>
      <vt:lpstr>Related Work (5/9)</vt:lpstr>
      <vt:lpstr>Related Work (6/9)</vt:lpstr>
      <vt:lpstr>Related Work (7/9)</vt:lpstr>
      <vt:lpstr>Related Work (8/9)</vt:lpstr>
      <vt:lpstr>Related Work (9/9)</vt:lpstr>
      <vt:lpstr>Outline</vt:lpstr>
      <vt:lpstr>Proposed Scheme (1/13)</vt:lpstr>
      <vt:lpstr>Proposed Scheme (2/13)</vt:lpstr>
      <vt:lpstr>Proposed Scheme (3/13)</vt:lpstr>
      <vt:lpstr>Proposed Scheme (4/13)</vt:lpstr>
      <vt:lpstr>Proposed Scheme (5/13)</vt:lpstr>
      <vt:lpstr>Proposed Scheme (6/13)</vt:lpstr>
      <vt:lpstr>Proposed Scheme (7/13)</vt:lpstr>
      <vt:lpstr>Proposed Scheme (8/13)</vt:lpstr>
      <vt:lpstr>Proposed Scheme (9/13)</vt:lpstr>
      <vt:lpstr>Proposed Scheme (10/13)</vt:lpstr>
      <vt:lpstr>Proposed Scheme (11/13)</vt:lpstr>
      <vt:lpstr>Proposed Scheme (12/13)</vt:lpstr>
      <vt:lpstr>Proposed Scheme (13/13)</vt:lpstr>
      <vt:lpstr>Outline</vt:lpstr>
      <vt:lpstr>Performance Evaluation (1/10)</vt:lpstr>
      <vt:lpstr>Performance Evaluation (2/10)</vt:lpstr>
      <vt:lpstr>Performance Evaluation (3/10)</vt:lpstr>
      <vt:lpstr>Performance Evaluation (4/10)</vt:lpstr>
      <vt:lpstr>Performance Evaluation (5/10)</vt:lpstr>
      <vt:lpstr>Performance Evaluation (6/10)</vt:lpstr>
      <vt:lpstr>Performance Evaluation (7/10)</vt:lpstr>
      <vt:lpstr>Performance Evaluation (8/10)</vt:lpstr>
      <vt:lpstr>Performance Evaluation (9/10)</vt:lpstr>
      <vt:lpstr>Performance Evaluation (10/10)</vt:lpstr>
      <vt:lpstr>Outline</vt:lpstr>
      <vt:lpstr>Conclusion</vt:lpstr>
      <vt:lpstr>PowerPoint 簡報</vt:lpstr>
    </vt:vector>
  </TitlesOfParts>
  <Company>mediahome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Thesis_ECDS</dc:title>
  <dc:creator>MinYuanTsai</dc:creator>
  <cp:lastModifiedBy>user</cp:lastModifiedBy>
  <cp:revision>1628</cp:revision>
  <dcterms:created xsi:type="dcterms:W3CDTF">2004-07-16T19:12:18Z</dcterms:created>
  <dcterms:modified xsi:type="dcterms:W3CDTF">2017-05-10T03:37:30Z</dcterms:modified>
</cp:coreProperties>
</file>